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8288000" cy="10287000"/>
  <p:notesSz cx="6858000" cy="9144000"/>
  <p:embeddedFontLst>
    <p:embeddedFont>
      <p:font typeface="Catamaran" panose="020B0604020202020204" charset="0"/>
      <p:regular r:id="rId25"/>
    </p:embeddedFont>
    <p:embeddedFont>
      <p:font typeface="Catamaran Bold" panose="020B0604020202020204" charset="0"/>
      <p:regular r:id="rId26"/>
    </p:embeddedFont>
    <p:embeddedFont>
      <p:font typeface="Open Sans" panose="020B0606030504020204" pitchFamily="34" charset="0"/>
      <p:regular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0" d="100"/>
          <a:sy n="50" d="100"/>
        </p:scale>
        <p:origin x="874" y="4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06.08.2025</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Instructor overview:</a:t>
            </a:r>
          </a:p>
          <a:p>
            <a:endParaRPr lang="en-US" dirty="0"/>
          </a:p>
          <a:p>
            <a:r>
              <a:rPr lang="en-US" dirty="0"/>
              <a:t>Three concepts are woven together in this lesson—deciding vs sliding, pathways and sequence towards success, and through the eyes of a child. Together they offer a way to deepen motivation to decide, to plan, to follow the success sequence and build agency into one’s life. </a:t>
            </a:r>
          </a:p>
          <a:p>
            <a:endParaRPr lang="en-US" dirty="0"/>
          </a:p>
          <a:p>
            <a:r>
              <a:rPr lang="en-US" dirty="0"/>
              <a:t>This lesson starts by introducing an important concept: Decide, Don’t Slide! This concept is an essential piece of following success pathways to build agency in one’s life.</a:t>
            </a:r>
          </a:p>
          <a:p>
            <a:endParaRPr lang="en-US" dirty="0"/>
          </a:p>
          <a:p>
            <a:r>
              <a:rPr lang="en-US" dirty="0"/>
              <a:t>Introduce lesson to students: </a:t>
            </a:r>
          </a:p>
          <a:p>
            <a:endParaRPr lang="en-US" dirty="0"/>
          </a:p>
          <a:p>
            <a:r>
              <a:rPr lang="en-US" dirty="0"/>
              <a:t>❖	Today we’re going to focus on your future. Research has revealed that there are specific pathways to follow towards success that are more likely to get you there.</a:t>
            </a:r>
          </a:p>
          <a:p>
            <a:endParaRPr lang="en-US" dirty="0"/>
          </a:p>
          <a:p>
            <a:r>
              <a:rPr lang="en-US" dirty="0"/>
              <a:t>❖	Before I share with you these “secret ingredients for success,” I first want to introduce you to a concept called Sliding vs. Deciding.  </a:t>
            </a:r>
          </a:p>
          <a:p>
            <a:endParaRPr lang="en-US" dirty="0"/>
          </a:p>
          <a:p>
            <a:r>
              <a:rPr lang="en-US" dirty="0"/>
              <a:t>❖	By sliding, I mean just going along in life and kind of just letting things happen.</a:t>
            </a:r>
          </a:p>
          <a:p>
            <a:r>
              <a:rPr lang="en-US" dirty="0"/>
              <a:t>Deciding is about being intentional, gathering information, making clear decisions, and then taking steps to get to where you want to go. This can be applied to lots of things in life.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Thanks so much for sharing your thoughts. For those who envision children in their future—and desire to do so with a partner in the context of a stable and satisfying relationship—the marriage factor matters, and the sequence of doing that before having a child can make a big difference. </a:t>
            </a:r>
          </a:p>
          <a:p>
            <a:endParaRPr lang="en-US"/>
          </a:p>
          <a:p>
            <a:r>
              <a:rPr lang="en-US"/>
              <a:t>❖	Hopefully, you’ve had the opportunity in your health classes to discuss in more detail the importance of building a strong marriage relationship for creating a stable family life and a healthy environment for your children to grow and thrive. So, we won’t explore this issue in much depth. Maybe just a quick reminder:</a:t>
            </a:r>
          </a:p>
          <a:p>
            <a:endParaRPr lang="en-US"/>
          </a:p>
          <a:p>
            <a:r>
              <a:rPr lang="en-US"/>
              <a:t>❖	In research, the marriage milestone has been consistently linked with family stability. This means:</a:t>
            </a:r>
          </a:p>
          <a:p>
            <a:r>
              <a:rPr lang="en-US"/>
              <a:t>1. The presence of 2 adults in the home;</a:t>
            </a:r>
          </a:p>
          <a:p>
            <a:r>
              <a:rPr lang="en-US"/>
              <a:t>2. No or few changes in live-in partners (break-ups and divorces);</a:t>
            </a:r>
          </a:p>
          <a:p>
            <a:r>
              <a:rPr lang="en-US"/>
              <a:t>3. Partners who are happy and satisfied with their relationship.</a:t>
            </a:r>
          </a:p>
          <a:p>
            <a:endParaRPr lang="en-US"/>
          </a:p>
          <a:p>
            <a:r>
              <a:rPr lang="en-US"/>
              <a:t>❖	These are some powerful benefits to getting married before having kids and would likely improve your chances of providing your children with the life you envision for them. </a:t>
            </a:r>
          </a:p>
          <a:p>
            <a:endParaRPr lang="en-US"/>
          </a:p>
          <a:p>
            <a:r>
              <a:rPr lang="en-US"/>
              <a:t>❖	For the purpose of this class, however, let’s bring the focus back to finances. How does the timing of marriage and children influence your economic picture? (Pause for responses.)</a:t>
            </a:r>
          </a:p>
          <a:p>
            <a:endParaRPr lang="en-US"/>
          </a:p>
          <a:p>
            <a:r>
              <a:rPr lang="en-US"/>
              <a:t>Instructor note: If the students don’t bring them up, be sure to discuss these issues: </a:t>
            </a:r>
          </a:p>
          <a:p>
            <a:endParaRPr lang="en-US"/>
          </a:p>
          <a:p>
            <a:r>
              <a:rPr lang="en-US"/>
              <a:t>❖	Having a child as a teen may make it difficult to finish high school. Caring for a child while finishing school is doable but more challenging. And without an education, a person may be at a disadvantage in finding good-paying employment.</a:t>
            </a:r>
          </a:p>
          <a:p>
            <a:endParaRPr lang="en-US"/>
          </a:p>
          <a:p>
            <a:r>
              <a:rPr lang="en-US"/>
              <a:t>❖	Without a committed partner, a parent may be on their own financially. Neither parent may have the earnings to cover the expenses of a child, housing, etc. </a:t>
            </a:r>
          </a:p>
          <a:p>
            <a:endParaRPr lang="en-US"/>
          </a:p>
          <a:p>
            <a:r>
              <a:rPr lang="en-US"/>
              <a:t>❖	Even if one parent has achieved high school completion and is working, if they don’t have a partner to share in childrearing, it is challenging on many fronts. Children take a lot of time, care, and money. </a:t>
            </a:r>
          </a:p>
          <a:p>
            <a:endParaRPr lang="en-US"/>
          </a:p>
          <a:p>
            <a:r>
              <a:rPr lang="en-US"/>
              <a:t>❖	It really does make a difference to have finished high school, and even acquired additional education or training, to be employed, and to have a committed partner before having a child.</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Instructor Note: Be sure to present this information in a respectful way that simply relates the research and avoids moralizing students’ choices for when to marry and start a family.</a:t>
            </a:r>
          </a:p>
          <a:p>
            <a:endParaRPr lang="en-US"/>
          </a:p>
          <a:p>
            <a:r>
              <a:rPr lang="en-US"/>
              <a:t>❖	It’s important to note that in some communities—including here in Utah—young adults often marry and start families earlier than national averages. That isn’t a bad thing. In fact, marriage can offer emotional support and stability that help people through challenges.</a:t>
            </a:r>
          </a:p>
          <a:p>
            <a:endParaRPr lang="en-US"/>
          </a:p>
          <a:p>
            <a:r>
              <a:rPr lang="en-US"/>
              <a:t>❖	And although a lot of people these days think that it’s best to wait until your late 20s or 30s to marry and settle down, recent research finds that couples who marry in their early-to-mid 20s have just as healthy and satisfying relationships, on average, as those who marry later. (Marrying in your teens, however, still comes with a higher risk of a divorce.)</a:t>
            </a:r>
          </a:p>
          <a:p>
            <a:endParaRPr lang="en-US"/>
          </a:p>
          <a:p>
            <a:r>
              <a:rPr lang="en-US"/>
              <a:t>❖	At the same time, research shows that finishing education and getting established in the workforce first can give you a stronger financial foundation. It doesn’t mean you have to delay family life forever—just that planning and preparation help ensure your family goals and financial goals can work together, not compete.</a:t>
            </a:r>
          </a:p>
          <a:p>
            <a:endParaRPr lang="en-US"/>
          </a:p>
          <a:p>
            <a:r>
              <a:rPr lang="en-US"/>
              <a:t>❖	So, if you do want to marry and have children early, it’s even more important to think about how you’ll complete your education, build career momentum, and plan for childcare and expenses. Deciding—rather than sliding—into these milestones gives you more flexibility, more financial security, and more peace of mind.</a:t>
            </a:r>
          </a:p>
          <a:p>
            <a:endParaRPr lang="en-US"/>
          </a:p>
          <a:p>
            <a:r>
              <a:rPr lang="en-US"/>
              <a:t>❖	If someone wants to get married and start a family in their early 20s, what are some things they could do to financially plan and prepare now to make that path work well? (Pause for responses.)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Now, why do we include marriage as a milestone for those who desire children and financial stability, and not, let’s say, just living together? A few points:</a:t>
            </a:r>
          </a:p>
          <a:p>
            <a:endParaRPr lang="en-US"/>
          </a:p>
          <a:p>
            <a:r>
              <a:rPr lang="en-US"/>
              <a:t>❖	First, research finds the majority of couples who cohabit pretty much “slide” into it rather than making a well-thought-out, intentional decision about it and what it means for the future.</a:t>
            </a:r>
          </a:p>
          <a:p>
            <a:endParaRPr lang="en-US"/>
          </a:p>
          <a:p>
            <a:r>
              <a:rPr lang="en-US"/>
              <a:t>❖	Also, the research shows these good financial outcomes for marriage but not for cohabitation.</a:t>
            </a:r>
          </a:p>
          <a:p>
            <a:endParaRPr lang="en-US"/>
          </a:p>
          <a:p>
            <a:r>
              <a:rPr lang="en-US"/>
              <a:t>❖	Third, we know from research that cohabiting relationships are much more unstable—there are more break-ups and re-partnering. As more young adults enter into and end cohabiting relationships, a pattern of multiple or serial cohabitations has increased.</a:t>
            </a:r>
          </a:p>
          <a:p>
            <a:endParaRPr lang="en-US"/>
          </a:p>
          <a:p>
            <a:r>
              <a:rPr lang="en-US"/>
              <a:t>❖	Perhaps an upside to this is that young people may be learning to end cohabiting relationships that aren’t working. </a:t>
            </a:r>
          </a:p>
          <a:p>
            <a:endParaRPr lang="en-US"/>
          </a:p>
          <a:p>
            <a:r>
              <a:rPr lang="en-US"/>
              <a:t>❖	But the downside is that if the cohabiting relationship includes children (as 54% do), and the relationship ends and is followed by another relationship (and possibly another), all those changes in people and homes—all that instability—can be rough on a child.</a:t>
            </a:r>
          </a:p>
          <a:p>
            <a:endParaRPr lang="en-US"/>
          </a:p>
          <a:p>
            <a:r>
              <a:rPr lang="en-US"/>
              <a:t>❖	When you are trying to provide your family with both financial and emotional stability, a healthy marriage is going to be the best option in most cases.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Let’s wrap up this section of our lesson by examining some more research that looked at thousands of 32-38 year-olds who followed one of these pathways to success.</a:t>
            </a:r>
          </a:p>
          <a:p>
            <a:endParaRPr lang="en-US"/>
          </a:p>
          <a:p>
            <a:r>
              <a:rPr lang="en-US"/>
              <a:t>❖	97% of young adults who achieved the education and employment milestones and followed the sequence of marriage before baby avoided being poor by their mid-30s. And this was true for Hispanics, Blacks, and Whites. That's impressive!</a:t>
            </a:r>
          </a:p>
          <a:p>
            <a:endParaRPr lang="en-US"/>
          </a:p>
          <a:p>
            <a:r>
              <a:rPr lang="en-US"/>
              <a:t>Instructor Note: Asian millennials were included in the data for this study, but their results are not reported because of a small sample size (&lt;100).</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Also, 94% of young people who grew up in low-income families but followed the Success Sequence avoided being poor by their mid-30s.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Of course, not everyone wants to marry and have children. </a:t>
            </a:r>
          </a:p>
          <a:p>
            <a:endParaRPr lang="en-US"/>
          </a:p>
          <a:p>
            <a:r>
              <a:rPr lang="en-US"/>
              <a:t>❖	96% of those who have achieved milestones of high school education and employment and no marriage/no children also avoided being poor by their 30s.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Now, avoiding being poor is wonderful, but most people hope for more—most want to achieve a middle to upper-income level, not just avoid poverty. The good news is that the vast majority of young people who follow one of the pathways and sequences land in the middle- or upper-income levels by their mid-30s.</a:t>
            </a:r>
          </a:p>
          <a:p>
            <a:endParaRPr lang="en-US"/>
          </a:p>
          <a:p>
            <a:r>
              <a:rPr lang="en-US"/>
              <a:t>Instructor Note: There is living below the federal poverty line and living just above that line. The analysis done by Wang and Wilcox divided the U.S. income percentiles into three groups. 1/3 includes those under the poverty line plus others who are low-income but over the poverty line. 1/3 middle income and 1/3 upper income. Using these three income brackets, 86% of Hispanics, 80% of blacks, and 82% who grew up in low-income homes who followed the Success Sequence not only avoided landing in the bottom 1/3 but achieved the middle or upper-income level by their mid-30s. </a:t>
            </a:r>
          </a:p>
          <a:p>
            <a:endParaRPr lang="en-US"/>
          </a:p>
          <a:p>
            <a:r>
              <a:rPr lang="en-US"/>
              <a:t>❖	So, what happens if we stumble on our pathway to success? We are bound to make mistakes and slide into some decisions that have unwanted consequences. Maybe we aren’t on track to graduate. Maybe we become a parent much sooner than we’d planned. </a:t>
            </a:r>
          </a:p>
          <a:p>
            <a:endParaRPr lang="en-US"/>
          </a:p>
          <a:p>
            <a:r>
              <a:rPr lang="en-US"/>
              <a:t>❖	Unfortunately, we can’t turn back the clock like we imagined in our "High Cost Slides” activity. Does the research show there is hope for when we slip up?</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For young parents, there are milestones and a sequence that can increase the odds of having the life you want:</a:t>
            </a:r>
          </a:p>
          <a:p>
            <a:endParaRPr lang="en-US"/>
          </a:p>
          <a:p>
            <a:r>
              <a:rPr lang="en-US"/>
              <a:t>❖	1. Focus on being the best parent you can be. There are resources here in Utah to help you build up your parenting knowledge and skills. Healthy Relationships Utah (https://extension.usu.edu/hru/) offers free parenting and relationship classes all over the state, and the Utah Marriage Commission (https://extension.usu.edu/strongermarriage/) has lots of free online classes and resources for parents. You can also reach out to a family resource center or the public health department in your area for programs for health, nutrition, and financial assistance for young parents.</a:t>
            </a:r>
          </a:p>
          <a:p>
            <a:endParaRPr lang="en-US"/>
          </a:p>
          <a:p>
            <a:r>
              <a:rPr lang="en-US"/>
              <a:t>❖	2-3. Finish high school and get as much college or training as you can to help you obtain better employment. Seek support from a caring teacher or school counselor who may be able to help you stay on track or get back on track for graduation or obtain a high school equivalency. See a career counselor at your local community college to learn more about vocational, technical, apprenticeship. </a:t>
            </a:r>
          </a:p>
          <a:p>
            <a:endParaRPr lang="en-US"/>
          </a:p>
          <a:p>
            <a:r>
              <a:rPr lang="en-US"/>
              <a:t>❖	4. And most importantly: Decide, don’t slide with your love life. Use the relationship skills you’ve learned in health class to help you make wise relationship choices. Avoid sliding into an unstable or unhealthy relationship or a second pregnancy.</a:t>
            </a:r>
          </a:p>
          <a:p>
            <a:endParaRPr lang="en-US"/>
          </a:p>
          <a:p>
            <a:r>
              <a:rPr lang="en-US"/>
              <a:t>Instructor Note: Be familiar with the resources and supports in your community for young parents.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So, what are our key takeaways from this research? What stood out to you? (Pause for responses.)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1. Research shows that making three major life decisions significantly increases your chances of not being poor and of having a more stable and happy family life by your mid-30s. These results are true regardless of your race and financial or family background. This is referred to as the “Success Sequence,” and it includes:</a:t>
            </a:r>
          </a:p>
          <a:p>
            <a:r>
              <a:rPr lang="en-US"/>
              <a:t>- Completing high school (and even further education or training); </a:t>
            </a:r>
          </a:p>
          <a:p>
            <a:r>
              <a:rPr lang="en-US"/>
              <a:t>- Gaining full-time employment; and</a:t>
            </a:r>
          </a:p>
          <a:p>
            <a:r>
              <a:rPr lang="en-US"/>
              <a:t>- Getting married before having children, if children are part of your future vision.</a:t>
            </a:r>
          </a:p>
          <a:p>
            <a:endParaRPr lang="en-US"/>
          </a:p>
          <a:p>
            <a:r>
              <a:rPr lang="en-US"/>
              <a:t>❖	2. If you want to have kids, marriage matters. Not just for your relationships, but for the financial wellbeing of your future family, as well.</a:t>
            </a:r>
          </a:p>
          <a:p>
            <a:endParaRPr lang="en-US"/>
          </a:p>
          <a:p>
            <a:r>
              <a:rPr lang="en-US"/>
              <a:t>❖	3. If you stumble on your path to success, don’t give up on yourself. It’s never too late to make changes and get back on track.</a:t>
            </a:r>
          </a:p>
          <a:p>
            <a:endParaRPr lang="en-US"/>
          </a:p>
          <a:p>
            <a:r>
              <a:rPr lang="en-US"/>
              <a:t>❖	Planning now—deciding instead of sliding—can help you build the foundation for your future, step by step.</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	When we slide into our choices without stopping to think ahead, we run the risk of winding up in places we never planned to be—sometimes with some serious high-cost consequences.</a:t>
            </a:r>
          </a:p>
          <a:p>
            <a:endParaRPr lang="en-US" dirty="0"/>
          </a:p>
          <a:p>
            <a:r>
              <a:rPr lang="en-US" dirty="0"/>
              <a:t>❖	On the other hand, when we make intentional choices that align with our personal goals rather than just letting things happen to us, it opens up our options for the future. Deciding is a much safer way to go when it comes to important things that can be life-altering, like finishing high school and preparing for a career. </a:t>
            </a:r>
          </a:p>
          <a:p>
            <a:endParaRPr lang="en-US" dirty="0"/>
          </a:p>
          <a:p>
            <a:r>
              <a:rPr lang="en-US" dirty="0"/>
              <a:t>❖	When you slide through important decisions, you often trade short-term ease for long-term challenges. But when you decide—when you plan ahead—you keep more doors open. You give yourself choices. That’s true in relationships, and it’s just as true in money.</a:t>
            </a:r>
          </a:p>
          <a:p>
            <a:endParaRPr lang="en-US" dirty="0"/>
          </a:p>
          <a:p>
            <a:r>
              <a:rPr lang="en-US" dirty="0"/>
              <a:t>❖	Let’s explore some examples of how sliding and deciding may impact your finances and your futures.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This final part of the lesson reinforces the importance of planning and intentional decision-making which is crucial to developing agency—and ultimately to following a pathway towards success.</a:t>
            </a:r>
          </a:p>
          <a:p>
            <a:endParaRPr lang="en-US"/>
          </a:p>
          <a:p>
            <a:r>
              <a:rPr lang="en-US"/>
              <a:t>❖	Now that we’ve seen what the research says and discussed some of the key life decisions that can affect your future, it’s time to turn the spotlight back on you.</a:t>
            </a:r>
          </a:p>
          <a:p>
            <a:endParaRPr lang="en-US"/>
          </a:p>
          <a:p>
            <a:r>
              <a:rPr lang="en-US"/>
              <a:t>Pass out attached worksheet, My Success Plans. Give students 10-15 minutes to complete the worksheet. </a:t>
            </a:r>
          </a:p>
          <a:p>
            <a:endParaRPr lang="en-US"/>
          </a:p>
          <a:p>
            <a:r>
              <a:rPr lang="en-US"/>
              <a:t>Directions:</a:t>
            </a:r>
          </a:p>
          <a:p>
            <a:r>
              <a:rPr lang="en-US"/>
              <a:t> </a:t>
            </a:r>
          </a:p>
          <a:p>
            <a:r>
              <a:rPr lang="en-US"/>
              <a:t>❖	This worksheet is made up of questions to help you think through and apply the principles you’ve learned in class today to your own goals for the future. Think carefully about your answers and fill out as much as you can for the remainder of the class period. </a:t>
            </a:r>
          </a:p>
          <a:p>
            <a:r>
              <a:rPr lang="en-US"/>
              <a:t> </a:t>
            </a:r>
          </a:p>
          <a:p>
            <a:r>
              <a:rPr lang="en-US"/>
              <a:t>❖	It’s okay if you’re not sure about some of these answers yet. Just do your best to be honest and thoughtful. If you have any questions, I’m happy to help.</a:t>
            </a:r>
          </a:p>
          <a:p>
            <a:r>
              <a:rPr lang="en-US"/>
              <a:t> </a:t>
            </a:r>
          </a:p>
          <a:p>
            <a:r>
              <a:rPr lang="en-US"/>
              <a:t>Activity Debrief</a:t>
            </a:r>
          </a:p>
          <a:p>
            <a:r>
              <a:rPr lang="en-US"/>
              <a:t> </a:t>
            </a:r>
          </a:p>
          <a:p>
            <a:r>
              <a:rPr lang="en-US"/>
              <a:t>After they are done, ask:</a:t>
            </a:r>
          </a:p>
          <a:p>
            <a:endParaRPr lang="en-US"/>
          </a:p>
          <a:p>
            <a:r>
              <a:rPr lang="en-US"/>
              <a:t>❖	How do you think having a plan—about school, money, or family—could help you avoid sliding?</a:t>
            </a:r>
          </a:p>
          <a:p>
            <a:endParaRPr lang="en-US"/>
          </a:p>
          <a:p>
            <a:r>
              <a:rPr lang="en-US"/>
              <a:t>❖	What’s one thing you want to decide—not slide—about in your life this year?</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Instructor Note: Discussing goals and plans with a trusted adult can help students feel more accountable and can also provide opportunities for important connection and relationship-building at home. You can assign this task for points or simply invite the students to share what they learned in class.</a:t>
            </a:r>
          </a:p>
          <a:p>
            <a:endParaRPr lang="en-US"/>
          </a:p>
          <a:p>
            <a:r>
              <a:rPr lang="en-US"/>
              <a:t>❖	Your homework for today is to go and share your success plan with a trusted adult. Talk with them about what you learned today, and discuss this question: </a:t>
            </a:r>
          </a:p>
          <a:p>
            <a:r>
              <a:rPr lang="en-US"/>
              <a:t> </a:t>
            </a:r>
          </a:p>
          <a:p>
            <a:r>
              <a:rPr lang="en-US"/>
              <a:t>❖	“What advice would you give your 16-year-old self about money and life choices?”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Select one or two High-Cost Slides activity cards (attached in lesson) that you feel will engage your students. Work on them together as a whole group. Instructor Note: If you have more time, divide into small groups and use one card per group. </a:t>
            </a:r>
          </a:p>
          <a:p>
            <a:endParaRPr lang="en-US" dirty="0"/>
          </a:p>
          <a:p>
            <a:r>
              <a:rPr lang="en-US" dirty="0"/>
              <a:t>Directions:</a:t>
            </a:r>
          </a:p>
          <a:p>
            <a:endParaRPr lang="en-US" dirty="0"/>
          </a:p>
          <a:p>
            <a:r>
              <a:rPr lang="en-US" dirty="0"/>
              <a:t>❖	I am going to read aloud a sliding scenario and then tell you what happened later.</a:t>
            </a:r>
          </a:p>
          <a:p>
            <a:endParaRPr lang="en-US" dirty="0"/>
          </a:p>
          <a:p>
            <a:r>
              <a:rPr lang="en-US" dirty="0"/>
              <a:t>❖	Your job is to imagine the person in the scenario has a “do-over” opportunity. So, turn back the clock and think about what this person could have done differently to avoid what happened. </a:t>
            </a:r>
          </a:p>
          <a:p>
            <a:endParaRPr lang="en-US" dirty="0"/>
          </a:p>
          <a:p>
            <a:r>
              <a:rPr lang="en-US" dirty="0"/>
              <a:t>❖	What steps might have been taken or information gathered? What decisions could have been made instead of the slide?</a:t>
            </a:r>
          </a:p>
          <a:p>
            <a:endParaRPr lang="en-US" dirty="0"/>
          </a:p>
          <a:p>
            <a:r>
              <a:rPr lang="en-US" dirty="0"/>
              <a:t>❖	Think about these questions:</a:t>
            </a:r>
          </a:p>
          <a:p>
            <a:r>
              <a:rPr lang="en-US" dirty="0"/>
              <a:t>- What was the “slide”?</a:t>
            </a:r>
          </a:p>
          <a:p>
            <a:r>
              <a:rPr lang="en-US" dirty="0"/>
              <a:t>- What were the red flags or warning signs?</a:t>
            </a:r>
          </a:p>
          <a:p>
            <a:r>
              <a:rPr lang="en-US" dirty="0"/>
              <a:t>- What decision(s) could have been made differently?</a:t>
            </a:r>
          </a:p>
          <a:p>
            <a:r>
              <a:rPr lang="en-US" dirty="0"/>
              <a:t>- How would that have affected the person’s financial stability and options for their future?</a:t>
            </a:r>
          </a:p>
          <a:p>
            <a:endParaRPr lang="en-US" dirty="0"/>
          </a:p>
          <a:p>
            <a:r>
              <a:rPr lang="en-US" dirty="0"/>
              <a:t>Listen to their answers and then what the person could have done differently. (Perhaps they’ll say, “The slide happened when..., A red flag was..., A risky situation was..., They could have talked about... done this or that....”)</a:t>
            </a:r>
          </a:p>
          <a:p>
            <a:endParaRPr lang="en-US" dirty="0"/>
          </a:p>
          <a:p>
            <a:r>
              <a:rPr lang="en-US" dirty="0"/>
              <a:t>Activity Debrief</a:t>
            </a:r>
          </a:p>
          <a:p>
            <a:r>
              <a:rPr lang="en-US" dirty="0"/>
              <a:t> </a:t>
            </a:r>
          </a:p>
          <a:p>
            <a:r>
              <a:rPr lang="en-US" dirty="0"/>
              <a:t>❖	As we’ve seen through these examples, deciding helps us stay in control of our future—in school, relationships, work, and money. </a:t>
            </a:r>
          </a:p>
          <a:p>
            <a:endParaRPr lang="en-US" dirty="0"/>
          </a:p>
          <a:p>
            <a:r>
              <a:rPr lang="en-US" dirty="0"/>
              <a:t>❖	So, now let’s talk about what research shows us are the key decisions young people can make that help most of them avoid being poor and build a stable, financially successful life. These steps are sometimes called the Success Sequence.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This section will introduce the Success Sequence and will review the research illustrating how it impacts individual and family finances and relationships. </a:t>
            </a:r>
          </a:p>
          <a:p>
            <a:endParaRPr lang="en-US"/>
          </a:p>
          <a:p>
            <a:r>
              <a:rPr lang="en-US"/>
              <a:t>❖	Let’s start by reflecting on some of your expectations for your future—think five-to-ten or more years down the road:</a:t>
            </a:r>
          </a:p>
          <a:p>
            <a:endParaRPr lang="en-US"/>
          </a:p>
          <a:p>
            <a:r>
              <a:rPr lang="en-US"/>
              <a:t>❖	When you think about your future adult life, how many expect or hope to have enough money to live on? To avoid poverty? To live a comfortable middle-class life?(Pause for show of hands.) How many of you hope to have kids someday? For those of you that are raising your hand, how many of you hope to be able to provide your kids with an emotionally and financially stable family life—with parents who are in a loving, committed relationship, and who can provide adequately for their needs? (Pause for show of hands.)</a:t>
            </a:r>
          </a:p>
          <a:p>
            <a:endParaRPr lang="en-US"/>
          </a:p>
          <a:p>
            <a:r>
              <a:rPr lang="en-US"/>
              <a:t>Instructor Note: While you can expect everyone to say they want financial wellbeing for their futures, you will have a greater diversity with the second expectation question. Acknowledge the fact that while everyone wants to avoid poverty in adulthood, not everyone expects/desires to have children.</a:t>
            </a:r>
          </a:p>
          <a:p>
            <a:endParaRPr lang="en-US"/>
          </a:p>
          <a:p>
            <a:r>
              <a:rPr lang="en-US"/>
              <a:t>❖	Thanks for sharing your expectations.</a:t>
            </a:r>
          </a:p>
          <a:p>
            <a:endParaRPr lang="en-US"/>
          </a:p>
          <a:p>
            <a:r>
              <a:rPr lang="en-US"/>
              <a:t>❖	Do you have any ideas of what things a person can do to up their chances of achieving one or both of these expectations? (Pause for brief responses.)</a:t>
            </a:r>
          </a:p>
          <a:p>
            <a:endParaRPr lang="en-US"/>
          </a:p>
          <a:p>
            <a:r>
              <a:rPr lang="en-US"/>
              <a:t>❖	If you desire to have a middle-class income or higher and avoid being poor by the time you're in your 30s, achieving certain combinations of life’s big milestones can increase your odds.</a:t>
            </a:r>
          </a:p>
          <a:p>
            <a:endParaRPr lang="en-US"/>
          </a:p>
          <a:p>
            <a:r>
              <a:rPr lang="en-US"/>
              <a:t>❖	They may also be associated with either increasing or decreasing your chances of family stability by your 30s.</a:t>
            </a:r>
          </a:p>
          <a:p>
            <a:endParaRPr lang="en-US"/>
          </a:p>
          <a:p>
            <a:r>
              <a:rPr lang="en-US"/>
              <a:t>❖	In other words, success doesn’t happen by accident. It happens when people hit a few key milestones—and often, the order or sequence matters too. Let’s take a look at what these steps are, and how they can shape your financial future.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We’re going to watch a short video that will introduce these steps with a real-life example.</a:t>
            </a:r>
          </a:p>
          <a:p>
            <a:endParaRPr lang="en-US"/>
          </a:p>
          <a:p>
            <a:r>
              <a:rPr lang="en-US"/>
              <a:t>Click on the image to play the video. (https://www.youtube.com/watch?v=Hyxul-rv4oA)</a:t>
            </a:r>
          </a:p>
          <a:p>
            <a:endParaRPr lang="en-US"/>
          </a:p>
          <a:p>
            <a:r>
              <a:rPr lang="en-US"/>
              <a:t>Instructor Note: This video is part of a series produced by the Institute for Family Studies featuring the stories of real young adults who are seeking to follow a success pathway and sequence or working on getting back on track. In this video, Stephanie, a young single mom who has struggled with drug addiction and other difficult challenges as a teenager, makes changes to get back on track for herself and her son. The video mentions drugs and childhood trauma. Consider adding a trigger warning for your students.</a:t>
            </a:r>
          </a:p>
          <a:p>
            <a:endParaRPr lang="en-US"/>
          </a:p>
          <a:p>
            <a:r>
              <a:rPr lang="en-US"/>
              <a:t>Video Debrief:</a:t>
            </a:r>
          </a:p>
          <a:p>
            <a:endParaRPr lang="en-US"/>
          </a:p>
          <a:p>
            <a:r>
              <a:rPr lang="en-US"/>
              <a:t>❖	Were your guesses right? What were the steps that were mentioned?</a:t>
            </a:r>
          </a:p>
          <a:p>
            <a:endParaRPr lang="en-US"/>
          </a:p>
          <a:p>
            <a:r>
              <a:rPr lang="en-US"/>
              <a:t>❖	Let’s break these down one by one and talk about why they matter so much—especially when it comes to your future income, savings, and ability to support yourself and a family, if that’s part of your goals.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These milestones are:</a:t>
            </a:r>
          </a:p>
          <a:p>
            <a:r>
              <a:rPr lang="en-US"/>
              <a:t>- Completing high school (or even further education or training)</a:t>
            </a:r>
          </a:p>
          <a:p>
            <a:r>
              <a:rPr lang="en-US"/>
              <a:t>- Beginning full-time employment</a:t>
            </a:r>
          </a:p>
          <a:p>
            <a:r>
              <a:rPr lang="en-US"/>
              <a:t>- Getting married before having children</a:t>
            </a:r>
          </a:p>
          <a:p>
            <a:endParaRPr lang="en-US"/>
          </a:p>
          <a:p>
            <a:r>
              <a:rPr lang="en-US"/>
              <a:t>❖	Almost all young people who follow one of the pathways I will describe involving these steps avoid being poor and are more likely to land in the middle to upper-income groups by the time they are in their 30s, whether born rich or poor.</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Finishing high school (or even more education or training) and </a:t>
            </a:r>
          </a:p>
          <a:p>
            <a:endParaRPr lang="en-US"/>
          </a:p>
          <a:p>
            <a:r>
              <a:rPr lang="en-US"/>
              <a:t>❖	Full-time employment by age 25 (or enrolled in further training/education) are key actions for having better financial outcomes by your early 30s.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 healthy marriage can add to income level. Adults who achieve these three (education, employment, marriage) almost always achieve a middle-class lifestyle and avoid being poor by their early 30s.</a:t>
            </a:r>
          </a:p>
          <a:p>
            <a:endParaRPr lang="en-US"/>
          </a:p>
          <a:p>
            <a:r>
              <a:rPr lang="en-US"/>
              <a:t>❖	Does anyone have an idea of why marriage might matter here? (Pause for responses before continuing.)</a:t>
            </a:r>
          </a:p>
          <a:p>
            <a:endParaRPr lang="en-US"/>
          </a:p>
          <a:p>
            <a:r>
              <a:rPr lang="en-US"/>
              <a:t>❖	Marriage can mean the combining of two potential incomes, and those combined earnings can build over the years.</a:t>
            </a:r>
          </a:p>
          <a:p>
            <a:endParaRPr lang="en-US"/>
          </a:p>
          <a:p>
            <a:r>
              <a:rPr lang="en-US"/>
              <a:t>❖	Cohabiting relationships, on average, are much more likely to break up, thus losing the advantage of combined earnings.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a:p>
          <a:p>
            <a:r>
              <a:rPr lang="en-US"/>
              <a:t>Introduce activity:</a:t>
            </a:r>
          </a:p>
          <a:p>
            <a:endParaRPr lang="en-US"/>
          </a:p>
          <a:p>
            <a:r>
              <a:rPr lang="en-US"/>
              <a:t>❖	Now, let’s examine when the best time is to add children to the mix. Take a minute to think about and write down your answers to these questions:</a:t>
            </a:r>
          </a:p>
          <a:p>
            <a:endParaRPr lang="en-US"/>
          </a:p>
          <a:p>
            <a:r>
              <a:rPr lang="en-US"/>
              <a:t>❖	1. If you hope to have kids someday, what kind of life would you want to be able to offer them? </a:t>
            </a:r>
          </a:p>
          <a:p>
            <a:endParaRPr lang="en-US"/>
          </a:p>
          <a:p>
            <a:r>
              <a:rPr lang="en-US"/>
              <a:t>❖	2. What would you need in place—financially, yes, but also emotionally and relationally—to give them the life you dream about? Think of all the things that would help a child grow up healthy and happy.</a:t>
            </a:r>
          </a:p>
          <a:p>
            <a:endParaRPr lang="en-US"/>
          </a:p>
          <a:p>
            <a:r>
              <a:rPr lang="en-US"/>
              <a:t>❖	If children aren’t part of your vision for your future, that’s okay. You can still participate. Everyone can focus on what they think a child would need and want for their healthy development.</a:t>
            </a:r>
          </a:p>
          <a:p>
            <a:endParaRPr lang="en-US"/>
          </a:p>
          <a:p>
            <a:r>
              <a:rPr lang="en-US"/>
              <a:t>Give students 1-2 minutes to write down their thoughts.</a:t>
            </a:r>
          </a:p>
          <a:p>
            <a:endParaRPr lang="en-US"/>
          </a:p>
          <a:p>
            <a:r>
              <a:rPr lang="en-US"/>
              <a:t>❖	Go ahead and turn to the person next to you and share some of the things you wrote down.</a:t>
            </a:r>
          </a:p>
          <a:p>
            <a:endParaRPr lang="en-US"/>
          </a:p>
          <a:p>
            <a:r>
              <a:rPr lang="en-US"/>
              <a:t>Give students 1-2 minutes to share with their neighbors.</a:t>
            </a:r>
          </a:p>
          <a:p>
            <a:endParaRPr lang="en-US"/>
          </a:p>
          <a:p>
            <a:r>
              <a:rPr lang="en-US"/>
              <a:t>❖	Would a few of you mind sharing with the class? You can share your own ideas, or if your neighbor had a really good thought, you can share that. (Pause for responses.)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8/6/2025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svg"/><Relationship Id="rId18" Type="http://schemas.openxmlformats.org/officeDocument/2006/relationships/image" Target="../media/image23.png"/><Relationship Id="rId3" Type="http://schemas.openxmlformats.org/officeDocument/2006/relationships/image" Target="../media/image1.jpeg"/><Relationship Id="rId21" Type="http://schemas.openxmlformats.org/officeDocument/2006/relationships/image" Target="../media/image26.svg"/><Relationship Id="rId7" Type="http://schemas.openxmlformats.org/officeDocument/2006/relationships/image" Target="../media/image12.svg"/><Relationship Id="rId12" Type="http://schemas.openxmlformats.org/officeDocument/2006/relationships/image" Target="../media/image17.png"/><Relationship Id="rId17" Type="http://schemas.openxmlformats.org/officeDocument/2006/relationships/image" Target="../media/image22.svg"/><Relationship Id="rId2" Type="http://schemas.openxmlformats.org/officeDocument/2006/relationships/notesSlide" Target="../notesSlides/notesSlide10.xml"/><Relationship Id="rId16" Type="http://schemas.openxmlformats.org/officeDocument/2006/relationships/image" Target="../media/image21.png"/><Relationship Id="rId20"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6.svg"/><Relationship Id="rId5" Type="http://schemas.openxmlformats.org/officeDocument/2006/relationships/image" Target="../media/image10.svg"/><Relationship Id="rId15" Type="http://schemas.openxmlformats.org/officeDocument/2006/relationships/image" Target="../media/image20.svg"/><Relationship Id="rId23" Type="http://schemas.openxmlformats.org/officeDocument/2006/relationships/image" Target="../media/image29.svg"/><Relationship Id="rId10" Type="http://schemas.openxmlformats.org/officeDocument/2006/relationships/image" Target="../media/image15.png"/><Relationship Id="rId19" Type="http://schemas.openxmlformats.org/officeDocument/2006/relationships/image" Target="../media/image24.svg"/><Relationship Id="rId4" Type="http://schemas.openxmlformats.org/officeDocument/2006/relationships/image" Target="../media/image9.png"/><Relationship Id="rId9" Type="http://schemas.openxmlformats.org/officeDocument/2006/relationships/image" Target="../media/image14.svg"/><Relationship Id="rId14" Type="http://schemas.openxmlformats.org/officeDocument/2006/relationships/image" Target="../media/image19.png"/><Relationship Id="rId22"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12.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svg"/><Relationship Id="rId18" Type="http://schemas.openxmlformats.org/officeDocument/2006/relationships/image" Target="../media/image23.png"/><Relationship Id="rId3" Type="http://schemas.openxmlformats.org/officeDocument/2006/relationships/image" Target="../media/image1.jpeg"/><Relationship Id="rId21" Type="http://schemas.openxmlformats.org/officeDocument/2006/relationships/image" Target="../media/image26.svg"/><Relationship Id="rId7" Type="http://schemas.openxmlformats.org/officeDocument/2006/relationships/image" Target="../media/image12.svg"/><Relationship Id="rId12" Type="http://schemas.openxmlformats.org/officeDocument/2006/relationships/image" Target="../media/image17.png"/><Relationship Id="rId17" Type="http://schemas.openxmlformats.org/officeDocument/2006/relationships/image" Target="../media/image22.svg"/><Relationship Id="rId2" Type="http://schemas.openxmlformats.org/officeDocument/2006/relationships/notesSlide" Target="../notesSlides/notesSlide12.xml"/><Relationship Id="rId16" Type="http://schemas.openxmlformats.org/officeDocument/2006/relationships/image" Target="../media/image21.png"/><Relationship Id="rId20"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6.svg"/><Relationship Id="rId5" Type="http://schemas.openxmlformats.org/officeDocument/2006/relationships/image" Target="../media/image10.svg"/><Relationship Id="rId15" Type="http://schemas.openxmlformats.org/officeDocument/2006/relationships/image" Target="../media/image20.svg"/><Relationship Id="rId23" Type="http://schemas.openxmlformats.org/officeDocument/2006/relationships/image" Target="../media/image29.svg"/><Relationship Id="rId10" Type="http://schemas.openxmlformats.org/officeDocument/2006/relationships/image" Target="../media/image15.png"/><Relationship Id="rId19" Type="http://schemas.openxmlformats.org/officeDocument/2006/relationships/image" Target="../media/image24.svg"/><Relationship Id="rId4" Type="http://schemas.openxmlformats.org/officeDocument/2006/relationships/image" Target="../media/image9.png"/><Relationship Id="rId9" Type="http://schemas.openxmlformats.org/officeDocument/2006/relationships/image" Target="../media/image14.svg"/><Relationship Id="rId14" Type="http://schemas.openxmlformats.org/officeDocument/2006/relationships/image" Target="../media/image19.png"/><Relationship Id="rId22"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17.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svg"/><Relationship Id="rId18" Type="http://schemas.openxmlformats.org/officeDocument/2006/relationships/image" Target="../media/image23.png"/><Relationship Id="rId3" Type="http://schemas.openxmlformats.org/officeDocument/2006/relationships/image" Target="../media/image1.jpeg"/><Relationship Id="rId21" Type="http://schemas.openxmlformats.org/officeDocument/2006/relationships/image" Target="../media/image26.svg"/><Relationship Id="rId7" Type="http://schemas.openxmlformats.org/officeDocument/2006/relationships/image" Target="../media/image12.svg"/><Relationship Id="rId12" Type="http://schemas.openxmlformats.org/officeDocument/2006/relationships/image" Target="../media/image17.png"/><Relationship Id="rId17" Type="http://schemas.openxmlformats.org/officeDocument/2006/relationships/image" Target="../media/image22.svg"/><Relationship Id="rId2" Type="http://schemas.openxmlformats.org/officeDocument/2006/relationships/notesSlide" Target="../notesSlides/notesSlide17.xml"/><Relationship Id="rId16" Type="http://schemas.openxmlformats.org/officeDocument/2006/relationships/image" Target="../media/image21.png"/><Relationship Id="rId20"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6.svg"/><Relationship Id="rId5" Type="http://schemas.openxmlformats.org/officeDocument/2006/relationships/image" Target="../media/image10.svg"/><Relationship Id="rId15" Type="http://schemas.openxmlformats.org/officeDocument/2006/relationships/image" Target="../media/image20.svg"/><Relationship Id="rId23" Type="http://schemas.openxmlformats.org/officeDocument/2006/relationships/image" Target="../media/image29.svg"/><Relationship Id="rId10" Type="http://schemas.openxmlformats.org/officeDocument/2006/relationships/image" Target="../media/image15.png"/><Relationship Id="rId19" Type="http://schemas.openxmlformats.org/officeDocument/2006/relationships/image" Target="../media/image24.svg"/><Relationship Id="rId4" Type="http://schemas.openxmlformats.org/officeDocument/2006/relationships/image" Target="../media/image9.png"/><Relationship Id="rId9" Type="http://schemas.openxmlformats.org/officeDocument/2006/relationships/image" Target="../media/image14.svg"/><Relationship Id="rId14" Type="http://schemas.openxmlformats.org/officeDocument/2006/relationships/image" Target="../media/image19.png"/><Relationship Id="rId22"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18.svg"/><Relationship Id="rId3" Type="http://schemas.openxmlformats.org/officeDocument/2006/relationships/image" Target="../media/image1.jpeg"/><Relationship Id="rId7" Type="http://schemas.openxmlformats.org/officeDocument/2006/relationships/image" Target="../media/image12.svg"/><Relationship Id="rId12"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24.svg"/><Relationship Id="rId5" Type="http://schemas.openxmlformats.org/officeDocument/2006/relationships/image" Target="../media/image10.svg"/><Relationship Id="rId15" Type="http://schemas.openxmlformats.org/officeDocument/2006/relationships/image" Target="../media/image36.svg"/><Relationship Id="rId10" Type="http://schemas.openxmlformats.org/officeDocument/2006/relationships/image" Target="../media/image23.png"/><Relationship Id="rId4" Type="http://schemas.openxmlformats.org/officeDocument/2006/relationships/image" Target="../media/image9.png"/><Relationship Id="rId9" Type="http://schemas.openxmlformats.org/officeDocument/2006/relationships/image" Target="../media/image22.svg"/><Relationship Id="rId1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Hyxul-rv4oA"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jpe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svg"/><Relationship Id="rId18" Type="http://schemas.openxmlformats.org/officeDocument/2006/relationships/image" Target="../media/image23.png"/><Relationship Id="rId3" Type="http://schemas.openxmlformats.org/officeDocument/2006/relationships/image" Target="../media/image1.jpeg"/><Relationship Id="rId7" Type="http://schemas.openxmlformats.org/officeDocument/2006/relationships/image" Target="../media/image12.svg"/><Relationship Id="rId12" Type="http://schemas.openxmlformats.org/officeDocument/2006/relationships/image" Target="../media/image17.png"/><Relationship Id="rId17" Type="http://schemas.openxmlformats.org/officeDocument/2006/relationships/image" Target="../media/image22.svg"/><Relationship Id="rId2" Type="http://schemas.openxmlformats.org/officeDocument/2006/relationships/notesSlide" Target="../notesSlides/notesSlide6.xml"/><Relationship Id="rId16"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6.svg"/><Relationship Id="rId5" Type="http://schemas.openxmlformats.org/officeDocument/2006/relationships/image" Target="../media/image10.svg"/><Relationship Id="rId15" Type="http://schemas.openxmlformats.org/officeDocument/2006/relationships/image" Target="../media/image20.svg"/><Relationship Id="rId10" Type="http://schemas.openxmlformats.org/officeDocument/2006/relationships/image" Target="../media/image15.png"/><Relationship Id="rId19" Type="http://schemas.openxmlformats.org/officeDocument/2006/relationships/image" Target="../media/image24.svg"/><Relationship Id="rId4" Type="http://schemas.openxmlformats.org/officeDocument/2006/relationships/image" Target="../media/image9.png"/><Relationship Id="rId9" Type="http://schemas.openxmlformats.org/officeDocument/2006/relationships/image" Target="../media/image14.svg"/><Relationship Id="rId14" Type="http://schemas.openxmlformats.org/officeDocument/2006/relationships/image" Target="../media/image19.png"/></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svg"/><Relationship Id="rId3" Type="http://schemas.openxmlformats.org/officeDocument/2006/relationships/image" Target="../media/image1.jpeg"/><Relationship Id="rId7" Type="http://schemas.openxmlformats.org/officeDocument/2006/relationships/image" Target="../media/image12.svg"/><Relationship Id="rId12"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24.svg"/><Relationship Id="rId5" Type="http://schemas.openxmlformats.org/officeDocument/2006/relationships/image" Target="../media/image10.svg"/><Relationship Id="rId10" Type="http://schemas.openxmlformats.org/officeDocument/2006/relationships/image" Target="../media/image23.png"/><Relationship Id="rId4" Type="http://schemas.openxmlformats.org/officeDocument/2006/relationships/image" Target="../media/image9.png"/><Relationship Id="rId9" Type="http://schemas.openxmlformats.org/officeDocument/2006/relationships/image" Target="../media/image22.svg"/></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svg"/><Relationship Id="rId3" Type="http://schemas.openxmlformats.org/officeDocument/2006/relationships/image" Target="../media/image1.jpeg"/><Relationship Id="rId7" Type="http://schemas.openxmlformats.org/officeDocument/2006/relationships/image" Target="../media/image12.svg"/><Relationship Id="rId12" Type="http://schemas.openxmlformats.org/officeDocument/2006/relationships/image" Target="../media/image21.png"/><Relationship Id="rId17" Type="http://schemas.openxmlformats.org/officeDocument/2006/relationships/image" Target="../media/image26.svg"/><Relationship Id="rId2" Type="http://schemas.openxmlformats.org/officeDocument/2006/relationships/notesSlide" Target="../notesSlides/notesSlide8.xml"/><Relationship Id="rId16"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20.svg"/><Relationship Id="rId5" Type="http://schemas.openxmlformats.org/officeDocument/2006/relationships/image" Target="../media/image10.svg"/><Relationship Id="rId15" Type="http://schemas.openxmlformats.org/officeDocument/2006/relationships/image" Target="../media/image24.svg"/><Relationship Id="rId10" Type="http://schemas.openxmlformats.org/officeDocument/2006/relationships/image" Target="../media/image19.png"/><Relationship Id="rId4" Type="http://schemas.openxmlformats.org/officeDocument/2006/relationships/image" Target="../media/image9.png"/><Relationship Id="rId9" Type="http://schemas.openxmlformats.org/officeDocument/2006/relationships/image" Target="../media/image18.svg"/><Relationship Id="rId1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8763000"/>
            <a:ext cx="18288000" cy="1524000"/>
          </a:xfrm>
          <a:custGeom>
            <a:avLst/>
            <a:gdLst/>
            <a:ahLst/>
            <a:cxnLst/>
            <a:rect l="l" t="t" r="r" b="b"/>
            <a:pathLst>
              <a:path w="18288000" h="1524000">
                <a:moveTo>
                  <a:pt x="0" y="0"/>
                </a:moveTo>
                <a:lnTo>
                  <a:pt x="18288000" y="0"/>
                </a:lnTo>
                <a:lnTo>
                  <a:pt x="18288000" y="1524000"/>
                </a:lnTo>
                <a:lnTo>
                  <a:pt x="0" y="1524000"/>
                </a:lnTo>
                <a:lnTo>
                  <a:pt x="0" y="0"/>
                </a:lnTo>
                <a:close/>
              </a:path>
            </a:pathLst>
          </a:custGeom>
          <a:blipFill>
            <a:blip r:embed="rId3"/>
            <a:stretch>
              <a:fillRect/>
            </a:stretch>
          </a:blipFill>
        </p:spPr>
        <p:txBody>
          <a:bodyPr/>
          <a:lstStyle/>
          <a:p>
            <a:endParaRPr lang="en-US"/>
          </a:p>
        </p:txBody>
      </p:sp>
      <p:sp>
        <p:nvSpPr>
          <p:cNvPr id="3" name="Freeform 3"/>
          <p:cNvSpPr/>
          <p:nvPr/>
        </p:nvSpPr>
        <p:spPr>
          <a:xfrm>
            <a:off x="2934754" y="468992"/>
            <a:ext cx="12626262" cy="7997490"/>
          </a:xfrm>
          <a:custGeom>
            <a:avLst/>
            <a:gdLst/>
            <a:ahLst/>
            <a:cxnLst/>
            <a:rect l="l" t="t" r="r" b="b"/>
            <a:pathLst>
              <a:path w="12626262" h="7997490">
                <a:moveTo>
                  <a:pt x="0" y="0"/>
                </a:moveTo>
                <a:lnTo>
                  <a:pt x="12626262" y="0"/>
                </a:lnTo>
                <a:lnTo>
                  <a:pt x="12626262" y="7997490"/>
                </a:lnTo>
                <a:lnTo>
                  <a:pt x="0" y="7997490"/>
                </a:lnTo>
                <a:lnTo>
                  <a:pt x="0" y="0"/>
                </a:lnTo>
                <a:close/>
              </a:path>
            </a:pathLst>
          </a:custGeom>
          <a:blipFill>
            <a:blip r:embed="rId4"/>
            <a:stretch>
              <a:fillRect l="-2852" t="-20662" r="-3200" b="-13791"/>
            </a:stretch>
          </a:blipFill>
        </p:spPr>
        <p:txBody>
          <a:bodyPr/>
          <a:lstStyle/>
          <a:p>
            <a:endParaRPr lang="en-US"/>
          </a:p>
        </p:txBody>
      </p:sp>
      <p:sp>
        <p:nvSpPr>
          <p:cNvPr id="4" name="TextBox 4"/>
          <p:cNvSpPr txBox="1"/>
          <p:nvPr/>
        </p:nvSpPr>
        <p:spPr>
          <a:xfrm>
            <a:off x="1982748" y="6586365"/>
            <a:ext cx="14322505" cy="1585091"/>
          </a:xfrm>
          <a:prstGeom prst="rect">
            <a:avLst/>
          </a:prstGeom>
          <a:solidFill>
            <a:schemeClr val="accent5">
              <a:lumMod val="75000"/>
            </a:schemeClr>
          </a:solidFill>
        </p:spPr>
        <p:txBody>
          <a:bodyPr lIns="0" tIns="0" rIns="0" bIns="0" rtlCol="0" anchor="t">
            <a:spAutoFit/>
          </a:bodyPr>
          <a:lstStyle/>
          <a:p>
            <a:pPr algn="ctr">
              <a:lnSpc>
                <a:spcPts val="12907"/>
              </a:lnSpc>
            </a:pPr>
            <a:r>
              <a:rPr lang="en-US" sz="9219" b="1" dirty="0">
                <a:solidFill>
                  <a:srgbClr val="FFFFFF"/>
                </a:solidFill>
                <a:latin typeface="Catamaran Bold"/>
                <a:ea typeface="Catamaran Bold"/>
                <a:cs typeface="Catamaran Bold"/>
                <a:sym typeface="Catamaran Bold"/>
              </a:rPr>
              <a:t> Pathways Towards Success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8763000"/>
            <a:ext cx="18288000" cy="1524000"/>
          </a:xfrm>
          <a:custGeom>
            <a:avLst/>
            <a:gdLst/>
            <a:ahLst/>
            <a:cxnLst/>
            <a:rect l="l" t="t" r="r" b="b"/>
            <a:pathLst>
              <a:path w="18288000" h="1524000">
                <a:moveTo>
                  <a:pt x="0" y="0"/>
                </a:moveTo>
                <a:lnTo>
                  <a:pt x="18288000" y="0"/>
                </a:lnTo>
                <a:lnTo>
                  <a:pt x="18288000" y="1524000"/>
                </a:lnTo>
                <a:lnTo>
                  <a:pt x="0" y="1524000"/>
                </a:lnTo>
                <a:lnTo>
                  <a:pt x="0" y="0"/>
                </a:lnTo>
                <a:close/>
              </a:path>
            </a:pathLst>
          </a:custGeom>
          <a:blipFill>
            <a:blip r:embed="rId3"/>
            <a:stretch>
              <a:fillRect/>
            </a:stretch>
          </a:blipFill>
        </p:spPr>
        <p:txBody>
          <a:bodyPr/>
          <a:lstStyle/>
          <a:p>
            <a:endParaRPr lang="en-US"/>
          </a:p>
        </p:txBody>
      </p:sp>
      <p:grpSp>
        <p:nvGrpSpPr>
          <p:cNvPr id="3" name="Group 3"/>
          <p:cNvGrpSpPr/>
          <p:nvPr/>
        </p:nvGrpSpPr>
        <p:grpSpPr>
          <a:xfrm>
            <a:off x="734803" y="2747232"/>
            <a:ext cx="3156957" cy="3156957"/>
            <a:chOff x="0" y="0"/>
            <a:chExt cx="4209276" cy="4209276"/>
          </a:xfrm>
        </p:grpSpPr>
        <p:sp>
          <p:nvSpPr>
            <p:cNvPr id="4" name="Freeform 4"/>
            <p:cNvSpPr/>
            <p:nvPr/>
          </p:nvSpPr>
          <p:spPr>
            <a:xfrm>
              <a:off x="0" y="0"/>
              <a:ext cx="4209276" cy="4209276"/>
            </a:xfrm>
            <a:custGeom>
              <a:avLst/>
              <a:gdLst/>
              <a:ahLst/>
              <a:cxnLst/>
              <a:rect l="l" t="t" r="r" b="b"/>
              <a:pathLst>
                <a:path w="4209276" h="4209276">
                  <a:moveTo>
                    <a:pt x="0" y="0"/>
                  </a:moveTo>
                  <a:lnTo>
                    <a:pt x="4209276" y="0"/>
                  </a:lnTo>
                  <a:lnTo>
                    <a:pt x="4209276" y="4209276"/>
                  </a:lnTo>
                  <a:lnTo>
                    <a:pt x="0" y="420927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Freeform 5"/>
            <p:cNvSpPr/>
            <p:nvPr/>
          </p:nvSpPr>
          <p:spPr>
            <a:xfrm>
              <a:off x="482313" y="998953"/>
              <a:ext cx="3286744" cy="2276817"/>
            </a:xfrm>
            <a:custGeom>
              <a:avLst/>
              <a:gdLst/>
              <a:ahLst/>
              <a:cxnLst/>
              <a:rect l="l" t="t" r="r" b="b"/>
              <a:pathLst>
                <a:path w="3286744" h="2276817">
                  <a:moveTo>
                    <a:pt x="0" y="0"/>
                  </a:moveTo>
                  <a:lnTo>
                    <a:pt x="3286744" y="0"/>
                  </a:lnTo>
                  <a:lnTo>
                    <a:pt x="3286744" y="2276817"/>
                  </a:lnTo>
                  <a:lnTo>
                    <a:pt x="0" y="227681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grpSp>
        <p:nvGrpSpPr>
          <p:cNvPr id="6" name="Group 6"/>
          <p:cNvGrpSpPr/>
          <p:nvPr/>
        </p:nvGrpSpPr>
        <p:grpSpPr>
          <a:xfrm>
            <a:off x="14384347" y="2734760"/>
            <a:ext cx="3169429" cy="3169429"/>
            <a:chOff x="0" y="0"/>
            <a:chExt cx="4225905" cy="4225905"/>
          </a:xfrm>
        </p:grpSpPr>
        <p:sp>
          <p:nvSpPr>
            <p:cNvPr id="7" name="Freeform 7"/>
            <p:cNvSpPr/>
            <p:nvPr/>
          </p:nvSpPr>
          <p:spPr>
            <a:xfrm>
              <a:off x="0" y="0"/>
              <a:ext cx="4225905" cy="4225905"/>
            </a:xfrm>
            <a:custGeom>
              <a:avLst/>
              <a:gdLst/>
              <a:ahLst/>
              <a:cxnLst/>
              <a:rect l="l" t="t" r="r" b="b"/>
              <a:pathLst>
                <a:path w="4225905" h="4225905">
                  <a:moveTo>
                    <a:pt x="0" y="0"/>
                  </a:moveTo>
                  <a:lnTo>
                    <a:pt x="4225905" y="0"/>
                  </a:lnTo>
                  <a:lnTo>
                    <a:pt x="4225905" y="4225905"/>
                  </a:lnTo>
                  <a:lnTo>
                    <a:pt x="0" y="422590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8" name="Freeform 8"/>
            <p:cNvSpPr/>
            <p:nvPr/>
          </p:nvSpPr>
          <p:spPr>
            <a:xfrm>
              <a:off x="778121" y="931770"/>
              <a:ext cx="2669664" cy="2512821"/>
            </a:xfrm>
            <a:custGeom>
              <a:avLst/>
              <a:gdLst/>
              <a:ahLst/>
              <a:cxnLst/>
              <a:rect l="l" t="t" r="r" b="b"/>
              <a:pathLst>
                <a:path w="2669664" h="2512821">
                  <a:moveTo>
                    <a:pt x="0" y="0"/>
                  </a:moveTo>
                  <a:lnTo>
                    <a:pt x="2669664" y="0"/>
                  </a:lnTo>
                  <a:lnTo>
                    <a:pt x="2669664" y="2512821"/>
                  </a:lnTo>
                  <a:lnTo>
                    <a:pt x="0" y="251282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grpSp>
      <p:grpSp>
        <p:nvGrpSpPr>
          <p:cNvPr id="9" name="Group 9"/>
          <p:cNvGrpSpPr/>
          <p:nvPr/>
        </p:nvGrpSpPr>
        <p:grpSpPr>
          <a:xfrm>
            <a:off x="9140819" y="2734760"/>
            <a:ext cx="3169429" cy="3169429"/>
            <a:chOff x="0" y="0"/>
            <a:chExt cx="4225905" cy="4225905"/>
          </a:xfrm>
        </p:grpSpPr>
        <p:sp>
          <p:nvSpPr>
            <p:cNvPr id="10" name="Freeform 10"/>
            <p:cNvSpPr/>
            <p:nvPr/>
          </p:nvSpPr>
          <p:spPr>
            <a:xfrm>
              <a:off x="0" y="0"/>
              <a:ext cx="4225905" cy="4225905"/>
            </a:xfrm>
            <a:custGeom>
              <a:avLst/>
              <a:gdLst/>
              <a:ahLst/>
              <a:cxnLst/>
              <a:rect l="l" t="t" r="r" b="b"/>
              <a:pathLst>
                <a:path w="4225905" h="4225905">
                  <a:moveTo>
                    <a:pt x="0" y="0"/>
                  </a:moveTo>
                  <a:lnTo>
                    <a:pt x="4225905" y="0"/>
                  </a:lnTo>
                  <a:lnTo>
                    <a:pt x="4225905" y="4225905"/>
                  </a:lnTo>
                  <a:lnTo>
                    <a:pt x="0" y="4225905"/>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11" name="Freeform 11"/>
            <p:cNvSpPr/>
            <p:nvPr/>
          </p:nvSpPr>
          <p:spPr>
            <a:xfrm>
              <a:off x="755771" y="808267"/>
              <a:ext cx="2714363" cy="2636325"/>
            </a:xfrm>
            <a:custGeom>
              <a:avLst/>
              <a:gdLst/>
              <a:ahLst/>
              <a:cxnLst/>
              <a:rect l="l" t="t" r="r" b="b"/>
              <a:pathLst>
                <a:path w="2714363" h="2636325">
                  <a:moveTo>
                    <a:pt x="0" y="0"/>
                  </a:moveTo>
                  <a:lnTo>
                    <a:pt x="2714363" y="0"/>
                  </a:lnTo>
                  <a:lnTo>
                    <a:pt x="2714363" y="2636324"/>
                  </a:lnTo>
                  <a:lnTo>
                    <a:pt x="0" y="2636324"/>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grpSp>
      <p:grpSp>
        <p:nvGrpSpPr>
          <p:cNvPr id="12" name="Group 12"/>
          <p:cNvGrpSpPr/>
          <p:nvPr/>
        </p:nvGrpSpPr>
        <p:grpSpPr>
          <a:xfrm>
            <a:off x="4933165" y="2747232"/>
            <a:ext cx="3169429" cy="3169429"/>
            <a:chOff x="0" y="0"/>
            <a:chExt cx="4225905" cy="4225905"/>
          </a:xfrm>
        </p:grpSpPr>
        <p:sp>
          <p:nvSpPr>
            <p:cNvPr id="13" name="Freeform 13"/>
            <p:cNvSpPr/>
            <p:nvPr/>
          </p:nvSpPr>
          <p:spPr>
            <a:xfrm>
              <a:off x="0" y="0"/>
              <a:ext cx="4225905" cy="4225905"/>
            </a:xfrm>
            <a:custGeom>
              <a:avLst/>
              <a:gdLst/>
              <a:ahLst/>
              <a:cxnLst/>
              <a:rect l="l" t="t" r="r" b="b"/>
              <a:pathLst>
                <a:path w="4225905" h="4225905">
                  <a:moveTo>
                    <a:pt x="0" y="0"/>
                  </a:moveTo>
                  <a:lnTo>
                    <a:pt x="4225905" y="0"/>
                  </a:lnTo>
                  <a:lnTo>
                    <a:pt x="4225905" y="4225905"/>
                  </a:lnTo>
                  <a:lnTo>
                    <a:pt x="0" y="4225905"/>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sp>
          <p:nvSpPr>
            <p:cNvPr id="14" name="Freeform 14"/>
            <p:cNvSpPr/>
            <p:nvPr/>
          </p:nvSpPr>
          <p:spPr>
            <a:xfrm>
              <a:off x="735943" y="715609"/>
              <a:ext cx="2754019" cy="2728982"/>
            </a:xfrm>
            <a:custGeom>
              <a:avLst/>
              <a:gdLst/>
              <a:ahLst/>
              <a:cxnLst/>
              <a:rect l="l" t="t" r="r" b="b"/>
              <a:pathLst>
                <a:path w="2754019" h="2728982">
                  <a:moveTo>
                    <a:pt x="0" y="0"/>
                  </a:moveTo>
                  <a:lnTo>
                    <a:pt x="2754019" y="0"/>
                  </a:lnTo>
                  <a:lnTo>
                    <a:pt x="2754019" y="2728982"/>
                  </a:lnTo>
                  <a:lnTo>
                    <a:pt x="0" y="2728982"/>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US"/>
            </a:p>
          </p:txBody>
        </p:sp>
      </p:grpSp>
      <p:sp>
        <p:nvSpPr>
          <p:cNvPr id="15" name="Freeform 15"/>
          <p:cNvSpPr/>
          <p:nvPr/>
        </p:nvSpPr>
        <p:spPr>
          <a:xfrm>
            <a:off x="4064691" y="3971703"/>
            <a:ext cx="695543" cy="695543"/>
          </a:xfrm>
          <a:custGeom>
            <a:avLst/>
            <a:gdLst/>
            <a:ahLst/>
            <a:cxnLst/>
            <a:rect l="l" t="t" r="r" b="b"/>
            <a:pathLst>
              <a:path w="695543" h="695543">
                <a:moveTo>
                  <a:pt x="0" y="0"/>
                </a:moveTo>
                <a:lnTo>
                  <a:pt x="695543" y="0"/>
                </a:lnTo>
                <a:lnTo>
                  <a:pt x="695543" y="695543"/>
                </a:lnTo>
                <a:lnTo>
                  <a:pt x="0" y="695543"/>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en-US"/>
          </a:p>
        </p:txBody>
      </p:sp>
      <p:sp>
        <p:nvSpPr>
          <p:cNvPr id="16" name="Freeform 16"/>
          <p:cNvSpPr/>
          <p:nvPr/>
        </p:nvSpPr>
        <p:spPr>
          <a:xfrm>
            <a:off x="8274044" y="3984175"/>
            <a:ext cx="695543" cy="695543"/>
          </a:xfrm>
          <a:custGeom>
            <a:avLst/>
            <a:gdLst/>
            <a:ahLst/>
            <a:cxnLst/>
            <a:rect l="l" t="t" r="r" b="b"/>
            <a:pathLst>
              <a:path w="695543" h="695543">
                <a:moveTo>
                  <a:pt x="0" y="0"/>
                </a:moveTo>
                <a:lnTo>
                  <a:pt x="695543" y="0"/>
                </a:lnTo>
                <a:lnTo>
                  <a:pt x="695543" y="695543"/>
                </a:lnTo>
                <a:lnTo>
                  <a:pt x="0" y="695543"/>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en-US"/>
          </a:p>
        </p:txBody>
      </p:sp>
      <p:sp>
        <p:nvSpPr>
          <p:cNvPr id="17" name="Freeform 17"/>
          <p:cNvSpPr/>
          <p:nvPr/>
        </p:nvSpPr>
        <p:spPr>
          <a:xfrm>
            <a:off x="12488924" y="3926170"/>
            <a:ext cx="1716747" cy="811553"/>
          </a:xfrm>
          <a:custGeom>
            <a:avLst/>
            <a:gdLst/>
            <a:ahLst/>
            <a:cxnLst/>
            <a:rect l="l" t="t" r="r" b="b"/>
            <a:pathLst>
              <a:path w="1716747" h="811553">
                <a:moveTo>
                  <a:pt x="0" y="0"/>
                </a:moveTo>
                <a:lnTo>
                  <a:pt x="1716747" y="0"/>
                </a:lnTo>
                <a:lnTo>
                  <a:pt x="1716747" y="811553"/>
                </a:lnTo>
                <a:lnTo>
                  <a:pt x="0" y="811553"/>
                </a:lnTo>
                <a:lnTo>
                  <a:pt x="0" y="0"/>
                </a:lnTo>
                <a:close/>
              </a:path>
            </a:pathLst>
          </a:custGeom>
          <a:blipFill>
            <a:blip r:embed="rId22">
              <a:extLst>
                <a:ext uri="{96DAC541-7B7A-43D3-8B79-37D633B846F1}">
                  <asvg:svgBlip xmlns:asvg="http://schemas.microsoft.com/office/drawing/2016/SVG/main" r:embed="rId23"/>
                </a:ext>
              </a:extLst>
            </a:blip>
            <a:stretch>
              <a:fillRect/>
            </a:stretch>
          </a:blipFill>
        </p:spPr>
        <p:txBody>
          <a:bodyPr/>
          <a:lstStyle/>
          <a:p>
            <a:endParaRPr lang="en-US"/>
          </a:p>
        </p:txBody>
      </p:sp>
      <p:sp>
        <p:nvSpPr>
          <p:cNvPr id="18" name="TextBox 18"/>
          <p:cNvSpPr txBox="1"/>
          <p:nvPr/>
        </p:nvSpPr>
        <p:spPr>
          <a:xfrm>
            <a:off x="1993344" y="563337"/>
            <a:ext cx="14389656" cy="1218282"/>
          </a:xfrm>
          <a:prstGeom prst="rect">
            <a:avLst/>
          </a:prstGeom>
        </p:spPr>
        <p:txBody>
          <a:bodyPr wrap="square" lIns="0" tIns="0" rIns="0" bIns="0" rtlCol="0" anchor="t">
            <a:spAutoFit/>
          </a:bodyPr>
          <a:lstStyle/>
          <a:p>
            <a:pPr algn="ctr">
              <a:lnSpc>
                <a:spcPts val="9519"/>
              </a:lnSpc>
              <a:spcBef>
                <a:spcPct val="0"/>
              </a:spcBef>
            </a:pPr>
            <a:r>
              <a:rPr lang="en-US" sz="6799" b="1" dirty="0">
                <a:solidFill>
                  <a:srgbClr val="000000"/>
                </a:solidFill>
                <a:latin typeface="Catamaran Bold"/>
                <a:ea typeface="Catamaran Bold"/>
                <a:cs typeface="Catamaran Bold"/>
                <a:sym typeface="Catamaran Bold"/>
              </a:rPr>
              <a:t>When Children are Part of Your Vision</a:t>
            </a:r>
          </a:p>
        </p:txBody>
      </p:sp>
      <p:sp>
        <p:nvSpPr>
          <p:cNvPr id="19" name="TextBox 19"/>
          <p:cNvSpPr txBox="1"/>
          <p:nvPr/>
        </p:nvSpPr>
        <p:spPr>
          <a:xfrm>
            <a:off x="4308489" y="7284072"/>
            <a:ext cx="9664661" cy="755015"/>
          </a:xfrm>
          <a:prstGeom prst="rect">
            <a:avLst/>
          </a:prstGeom>
        </p:spPr>
        <p:txBody>
          <a:bodyPr lIns="0" tIns="0" rIns="0" bIns="0" rtlCol="0" anchor="t">
            <a:spAutoFit/>
          </a:bodyPr>
          <a:lstStyle/>
          <a:p>
            <a:pPr algn="ctr">
              <a:lnSpc>
                <a:spcPts val="6160"/>
              </a:lnSpc>
              <a:spcBef>
                <a:spcPct val="0"/>
              </a:spcBef>
            </a:pPr>
            <a:r>
              <a:rPr lang="en-US" sz="4400">
                <a:solidFill>
                  <a:srgbClr val="000000"/>
                </a:solidFill>
                <a:latin typeface="Catamaran"/>
                <a:ea typeface="Catamaran"/>
                <a:cs typeface="Catamaran"/>
                <a:sym typeface="Catamaran"/>
              </a:rPr>
              <a:t>Advantage of Combination and Sequence </a:t>
            </a:r>
          </a:p>
        </p:txBody>
      </p:sp>
      <p:sp>
        <p:nvSpPr>
          <p:cNvPr id="20" name="TextBox 20"/>
          <p:cNvSpPr txBox="1"/>
          <p:nvPr/>
        </p:nvSpPr>
        <p:spPr>
          <a:xfrm>
            <a:off x="11173408" y="5984474"/>
            <a:ext cx="4347780" cy="661423"/>
          </a:xfrm>
          <a:prstGeom prst="rect">
            <a:avLst/>
          </a:prstGeom>
        </p:spPr>
        <p:txBody>
          <a:bodyPr lIns="0" tIns="0" rIns="0" bIns="0" rtlCol="0" anchor="t">
            <a:spAutoFit/>
          </a:bodyPr>
          <a:lstStyle/>
          <a:p>
            <a:pPr algn="ctr">
              <a:lnSpc>
                <a:spcPts val="5408"/>
              </a:lnSpc>
              <a:spcBef>
                <a:spcPct val="0"/>
              </a:spcBef>
            </a:pPr>
            <a:r>
              <a:rPr lang="en-US" sz="3863">
                <a:solidFill>
                  <a:srgbClr val="000000"/>
                </a:solidFill>
                <a:latin typeface="Calibri"/>
                <a:ea typeface="Calibri"/>
                <a:cs typeface="Calibri"/>
                <a:sym typeface="Calibri"/>
              </a:rPr>
              <a:t>Marriage before baby</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8763000"/>
            <a:ext cx="18288000" cy="1524000"/>
          </a:xfrm>
          <a:custGeom>
            <a:avLst/>
            <a:gdLst/>
            <a:ahLst/>
            <a:cxnLst/>
            <a:rect l="l" t="t" r="r" b="b"/>
            <a:pathLst>
              <a:path w="18288000" h="1524000">
                <a:moveTo>
                  <a:pt x="0" y="0"/>
                </a:moveTo>
                <a:lnTo>
                  <a:pt x="18288000" y="0"/>
                </a:lnTo>
                <a:lnTo>
                  <a:pt x="18288000" y="1524000"/>
                </a:lnTo>
                <a:lnTo>
                  <a:pt x="0" y="1524000"/>
                </a:lnTo>
                <a:lnTo>
                  <a:pt x="0" y="0"/>
                </a:lnTo>
                <a:close/>
              </a:path>
            </a:pathLst>
          </a:custGeom>
          <a:blipFill>
            <a:blip r:embed="rId3"/>
            <a:stretch>
              <a:fillRect/>
            </a:stretch>
          </a:blipFill>
        </p:spPr>
        <p:txBody>
          <a:bodyPr/>
          <a:lstStyle/>
          <a:p>
            <a:endParaRPr lang="en-US"/>
          </a:p>
        </p:txBody>
      </p:sp>
      <p:sp>
        <p:nvSpPr>
          <p:cNvPr id="3" name="Freeform 3"/>
          <p:cNvSpPr/>
          <p:nvPr/>
        </p:nvSpPr>
        <p:spPr>
          <a:xfrm>
            <a:off x="9144000" y="640116"/>
            <a:ext cx="8288518" cy="7422980"/>
          </a:xfrm>
          <a:custGeom>
            <a:avLst/>
            <a:gdLst/>
            <a:ahLst/>
            <a:cxnLst/>
            <a:rect l="l" t="t" r="r" b="b"/>
            <a:pathLst>
              <a:path w="8288518" h="7422980">
                <a:moveTo>
                  <a:pt x="0" y="0"/>
                </a:moveTo>
                <a:lnTo>
                  <a:pt x="8288518" y="0"/>
                </a:lnTo>
                <a:lnTo>
                  <a:pt x="8288518" y="7422980"/>
                </a:lnTo>
                <a:lnTo>
                  <a:pt x="0" y="7422980"/>
                </a:lnTo>
                <a:lnTo>
                  <a:pt x="0" y="0"/>
                </a:lnTo>
                <a:close/>
              </a:path>
            </a:pathLst>
          </a:custGeom>
          <a:blipFill>
            <a:blip r:embed="rId4"/>
            <a:stretch>
              <a:fillRect b="-8170"/>
            </a:stretch>
          </a:blipFill>
        </p:spPr>
        <p:txBody>
          <a:bodyPr/>
          <a:lstStyle/>
          <a:p>
            <a:endParaRPr lang="en-US"/>
          </a:p>
        </p:txBody>
      </p:sp>
      <p:sp>
        <p:nvSpPr>
          <p:cNvPr id="4" name="TextBox 4"/>
          <p:cNvSpPr txBox="1"/>
          <p:nvPr/>
        </p:nvSpPr>
        <p:spPr>
          <a:xfrm>
            <a:off x="713559" y="2395436"/>
            <a:ext cx="7846278" cy="2991591"/>
          </a:xfrm>
          <a:prstGeom prst="rect">
            <a:avLst/>
          </a:prstGeom>
        </p:spPr>
        <p:txBody>
          <a:bodyPr lIns="0" tIns="0" rIns="0" bIns="0" rtlCol="0" anchor="t">
            <a:spAutoFit/>
          </a:bodyPr>
          <a:lstStyle/>
          <a:p>
            <a:pPr algn="ctr">
              <a:lnSpc>
                <a:spcPts val="12034"/>
              </a:lnSpc>
              <a:spcBef>
                <a:spcPct val="0"/>
              </a:spcBef>
            </a:pPr>
            <a:r>
              <a:rPr lang="en-US" sz="8595">
                <a:solidFill>
                  <a:srgbClr val="000000"/>
                </a:solidFill>
                <a:latin typeface="Catamaran"/>
                <a:ea typeface="Catamaran"/>
                <a:cs typeface="Catamaran"/>
                <a:sym typeface="Catamaran"/>
              </a:rPr>
              <a:t>Does when you marry matter?</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8763000"/>
            <a:ext cx="18288000" cy="1524000"/>
          </a:xfrm>
          <a:custGeom>
            <a:avLst/>
            <a:gdLst/>
            <a:ahLst/>
            <a:cxnLst/>
            <a:rect l="l" t="t" r="r" b="b"/>
            <a:pathLst>
              <a:path w="18288000" h="1524000">
                <a:moveTo>
                  <a:pt x="0" y="0"/>
                </a:moveTo>
                <a:lnTo>
                  <a:pt x="18288000" y="0"/>
                </a:lnTo>
                <a:lnTo>
                  <a:pt x="18288000" y="1524000"/>
                </a:lnTo>
                <a:lnTo>
                  <a:pt x="0" y="1524000"/>
                </a:lnTo>
                <a:lnTo>
                  <a:pt x="0" y="0"/>
                </a:lnTo>
                <a:close/>
              </a:path>
            </a:pathLst>
          </a:custGeom>
          <a:blipFill>
            <a:blip r:embed="rId3"/>
            <a:stretch>
              <a:fillRect/>
            </a:stretch>
          </a:blipFill>
        </p:spPr>
        <p:txBody>
          <a:bodyPr/>
          <a:lstStyle/>
          <a:p>
            <a:endParaRPr lang="en-US"/>
          </a:p>
        </p:txBody>
      </p:sp>
      <p:grpSp>
        <p:nvGrpSpPr>
          <p:cNvPr id="3" name="Group 3"/>
          <p:cNvGrpSpPr/>
          <p:nvPr/>
        </p:nvGrpSpPr>
        <p:grpSpPr>
          <a:xfrm>
            <a:off x="734803" y="2747232"/>
            <a:ext cx="3156957" cy="3156957"/>
            <a:chOff x="0" y="0"/>
            <a:chExt cx="4209276" cy="4209276"/>
          </a:xfrm>
        </p:grpSpPr>
        <p:sp>
          <p:nvSpPr>
            <p:cNvPr id="4" name="Freeform 4"/>
            <p:cNvSpPr/>
            <p:nvPr/>
          </p:nvSpPr>
          <p:spPr>
            <a:xfrm>
              <a:off x="0" y="0"/>
              <a:ext cx="4209276" cy="4209276"/>
            </a:xfrm>
            <a:custGeom>
              <a:avLst/>
              <a:gdLst/>
              <a:ahLst/>
              <a:cxnLst/>
              <a:rect l="l" t="t" r="r" b="b"/>
              <a:pathLst>
                <a:path w="4209276" h="4209276">
                  <a:moveTo>
                    <a:pt x="0" y="0"/>
                  </a:moveTo>
                  <a:lnTo>
                    <a:pt x="4209276" y="0"/>
                  </a:lnTo>
                  <a:lnTo>
                    <a:pt x="4209276" y="4209276"/>
                  </a:lnTo>
                  <a:lnTo>
                    <a:pt x="0" y="420927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Freeform 5"/>
            <p:cNvSpPr/>
            <p:nvPr/>
          </p:nvSpPr>
          <p:spPr>
            <a:xfrm>
              <a:off x="482313" y="998953"/>
              <a:ext cx="3286744" cy="2276817"/>
            </a:xfrm>
            <a:custGeom>
              <a:avLst/>
              <a:gdLst/>
              <a:ahLst/>
              <a:cxnLst/>
              <a:rect l="l" t="t" r="r" b="b"/>
              <a:pathLst>
                <a:path w="3286744" h="2276817">
                  <a:moveTo>
                    <a:pt x="0" y="0"/>
                  </a:moveTo>
                  <a:lnTo>
                    <a:pt x="3286744" y="0"/>
                  </a:lnTo>
                  <a:lnTo>
                    <a:pt x="3286744" y="2276817"/>
                  </a:lnTo>
                  <a:lnTo>
                    <a:pt x="0" y="227681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grpSp>
        <p:nvGrpSpPr>
          <p:cNvPr id="6" name="Group 6"/>
          <p:cNvGrpSpPr/>
          <p:nvPr/>
        </p:nvGrpSpPr>
        <p:grpSpPr>
          <a:xfrm>
            <a:off x="14384347" y="2734760"/>
            <a:ext cx="3169429" cy="3169429"/>
            <a:chOff x="0" y="0"/>
            <a:chExt cx="4225905" cy="4225905"/>
          </a:xfrm>
        </p:grpSpPr>
        <p:sp>
          <p:nvSpPr>
            <p:cNvPr id="7" name="Freeform 7"/>
            <p:cNvSpPr/>
            <p:nvPr/>
          </p:nvSpPr>
          <p:spPr>
            <a:xfrm>
              <a:off x="0" y="0"/>
              <a:ext cx="4225905" cy="4225905"/>
            </a:xfrm>
            <a:custGeom>
              <a:avLst/>
              <a:gdLst/>
              <a:ahLst/>
              <a:cxnLst/>
              <a:rect l="l" t="t" r="r" b="b"/>
              <a:pathLst>
                <a:path w="4225905" h="4225905">
                  <a:moveTo>
                    <a:pt x="0" y="0"/>
                  </a:moveTo>
                  <a:lnTo>
                    <a:pt x="4225905" y="0"/>
                  </a:lnTo>
                  <a:lnTo>
                    <a:pt x="4225905" y="4225905"/>
                  </a:lnTo>
                  <a:lnTo>
                    <a:pt x="0" y="422590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8" name="Freeform 8"/>
            <p:cNvSpPr/>
            <p:nvPr/>
          </p:nvSpPr>
          <p:spPr>
            <a:xfrm>
              <a:off x="778121" y="931770"/>
              <a:ext cx="2669664" cy="2512821"/>
            </a:xfrm>
            <a:custGeom>
              <a:avLst/>
              <a:gdLst/>
              <a:ahLst/>
              <a:cxnLst/>
              <a:rect l="l" t="t" r="r" b="b"/>
              <a:pathLst>
                <a:path w="2669664" h="2512821">
                  <a:moveTo>
                    <a:pt x="0" y="0"/>
                  </a:moveTo>
                  <a:lnTo>
                    <a:pt x="2669664" y="0"/>
                  </a:lnTo>
                  <a:lnTo>
                    <a:pt x="2669664" y="2512821"/>
                  </a:lnTo>
                  <a:lnTo>
                    <a:pt x="0" y="251282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grpSp>
      <p:grpSp>
        <p:nvGrpSpPr>
          <p:cNvPr id="9" name="Group 9"/>
          <p:cNvGrpSpPr/>
          <p:nvPr/>
        </p:nvGrpSpPr>
        <p:grpSpPr>
          <a:xfrm>
            <a:off x="9140819" y="2734760"/>
            <a:ext cx="3169429" cy="3169429"/>
            <a:chOff x="0" y="0"/>
            <a:chExt cx="4225905" cy="4225905"/>
          </a:xfrm>
        </p:grpSpPr>
        <p:sp>
          <p:nvSpPr>
            <p:cNvPr id="10" name="Freeform 10"/>
            <p:cNvSpPr/>
            <p:nvPr/>
          </p:nvSpPr>
          <p:spPr>
            <a:xfrm>
              <a:off x="0" y="0"/>
              <a:ext cx="4225905" cy="4225905"/>
            </a:xfrm>
            <a:custGeom>
              <a:avLst/>
              <a:gdLst/>
              <a:ahLst/>
              <a:cxnLst/>
              <a:rect l="l" t="t" r="r" b="b"/>
              <a:pathLst>
                <a:path w="4225905" h="4225905">
                  <a:moveTo>
                    <a:pt x="0" y="0"/>
                  </a:moveTo>
                  <a:lnTo>
                    <a:pt x="4225905" y="0"/>
                  </a:lnTo>
                  <a:lnTo>
                    <a:pt x="4225905" y="4225905"/>
                  </a:lnTo>
                  <a:lnTo>
                    <a:pt x="0" y="4225905"/>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11" name="Freeform 11"/>
            <p:cNvSpPr/>
            <p:nvPr/>
          </p:nvSpPr>
          <p:spPr>
            <a:xfrm>
              <a:off x="755771" y="808267"/>
              <a:ext cx="2714363" cy="2636325"/>
            </a:xfrm>
            <a:custGeom>
              <a:avLst/>
              <a:gdLst/>
              <a:ahLst/>
              <a:cxnLst/>
              <a:rect l="l" t="t" r="r" b="b"/>
              <a:pathLst>
                <a:path w="2714363" h="2636325">
                  <a:moveTo>
                    <a:pt x="0" y="0"/>
                  </a:moveTo>
                  <a:lnTo>
                    <a:pt x="2714363" y="0"/>
                  </a:lnTo>
                  <a:lnTo>
                    <a:pt x="2714363" y="2636324"/>
                  </a:lnTo>
                  <a:lnTo>
                    <a:pt x="0" y="2636324"/>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grpSp>
      <p:grpSp>
        <p:nvGrpSpPr>
          <p:cNvPr id="12" name="Group 12"/>
          <p:cNvGrpSpPr/>
          <p:nvPr/>
        </p:nvGrpSpPr>
        <p:grpSpPr>
          <a:xfrm>
            <a:off x="4933165" y="2747232"/>
            <a:ext cx="3169429" cy="3169429"/>
            <a:chOff x="0" y="0"/>
            <a:chExt cx="4225905" cy="4225905"/>
          </a:xfrm>
        </p:grpSpPr>
        <p:sp>
          <p:nvSpPr>
            <p:cNvPr id="13" name="Freeform 13"/>
            <p:cNvSpPr/>
            <p:nvPr/>
          </p:nvSpPr>
          <p:spPr>
            <a:xfrm>
              <a:off x="0" y="0"/>
              <a:ext cx="4225905" cy="4225905"/>
            </a:xfrm>
            <a:custGeom>
              <a:avLst/>
              <a:gdLst/>
              <a:ahLst/>
              <a:cxnLst/>
              <a:rect l="l" t="t" r="r" b="b"/>
              <a:pathLst>
                <a:path w="4225905" h="4225905">
                  <a:moveTo>
                    <a:pt x="0" y="0"/>
                  </a:moveTo>
                  <a:lnTo>
                    <a:pt x="4225905" y="0"/>
                  </a:lnTo>
                  <a:lnTo>
                    <a:pt x="4225905" y="4225905"/>
                  </a:lnTo>
                  <a:lnTo>
                    <a:pt x="0" y="4225905"/>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sp>
          <p:nvSpPr>
            <p:cNvPr id="14" name="Freeform 14"/>
            <p:cNvSpPr/>
            <p:nvPr/>
          </p:nvSpPr>
          <p:spPr>
            <a:xfrm>
              <a:off x="735943" y="715609"/>
              <a:ext cx="2754019" cy="2728982"/>
            </a:xfrm>
            <a:custGeom>
              <a:avLst/>
              <a:gdLst/>
              <a:ahLst/>
              <a:cxnLst/>
              <a:rect l="l" t="t" r="r" b="b"/>
              <a:pathLst>
                <a:path w="2754019" h="2728982">
                  <a:moveTo>
                    <a:pt x="0" y="0"/>
                  </a:moveTo>
                  <a:lnTo>
                    <a:pt x="2754019" y="0"/>
                  </a:lnTo>
                  <a:lnTo>
                    <a:pt x="2754019" y="2728982"/>
                  </a:lnTo>
                  <a:lnTo>
                    <a:pt x="0" y="2728982"/>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US"/>
            </a:p>
          </p:txBody>
        </p:sp>
      </p:grpSp>
      <p:sp>
        <p:nvSpPr>
          <p:cNvPr id="15" name="Freeform 15"/>
          <p:cNvSpPr/>
          <p:nvPr/>
        </p:nvSpPr>
        <p:spPr>
          <a:xfrm>
            <a:off x="4064691" y="3971703"/>
            <a:ext cx="695543" cy="695543"/>
          </a:xfrm>
          <a:custGeom>
            <a:avLst/>
            <a:gdLst/>
            <a:ahLst/>
            <a:cxnLst/>
            <a:rect l="l" t="t" r="r" b="b"/>
            <a:pathLst>
              <a:path w="695543" h="695543">
                <a:moveTo>
                  <a:pt x="0" y="0"/>
                </a:moveTo>
                <a:lnTo>
                  <a:pt x="695543" y="0"/>
                </a:lnTo>
                <a:lnTo>
                  <a:pt x="695543" y="695543"/>
                </a:lnTo>
                <a:lnTo>
                  <a:pt x="0" y="695543"/>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en-US"/>
          </a:p>
        </p:txBody>
      </p:sp>
      <p:sp>
        <p:nvSpPr>
          <p:cNvPr id="16" name="Freeform 16"/>
          <p:cNvSpPr/>
          <p:nvPr/>
        </p:nvSpPr>
        <p:spPr>
          <a:xfrm>
            <a:off x="8274044" y="3984175"/>
            <a:ext cx="695543" cy="695543"/>
          </a:xfrm>
          <a:custGeom>
            <a:avLst/>
            <a:gdLst/>
            <a:ahLst/>
            <a:cxnLst/>
            <a:rect l="l" t="t" r="r" b="b"/>
            <a:pathLst>
              <a:path w="695543" h="695543">
                <a:moveTo>
                  <a:pt x="0" y="0"/>
                </a:moveTo>
                <a:lnTo>
                  <a:pt x="695543" y="0"/>
                </a:lnTo>
                <a:lnTo>
                  <a:pt x="695543" y="695543"/>
                </a:lnTo>
                <a:lnTo>
                  <a:pt x="0" y="695543"/>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en-US"/>
          </a:p>
        </p:txBody>
      </p:sp>
      <p:sp>
        <p:nvSpPr>
          <p:cNvPr id="17" name="Freeform 17"/>
          <p:cNvSpPr/>
          <p:nvPr/>
        </p:nvSpPr>
        <p:spPr>
          <a:xfrm>
            <a:off x="12488924" y="3926170"/>
            <a:ext cx="1716747" cy="811553"/>
          </a:xfrm>
          <a:custGeom>
            <a:avLst/>
            <a:gdLst/>
            <a:ahLst/>
            <a:cxnLst/>
            <a:rect l="l" t="t" r="r" b="b"/>
            <a:pathLst>
              <a:path w="1716747" h="811553">
                <a:moveTo>
                  <a:pt x="0" y="0"/>
                </a:moveTo>
                <a:lnTo>
                  <a:pt x="1716747" y="0"/>
                </a:lnTo>
                <a:lnTo>
                  <a:pt x="1716747" y="811553"/>
                </a:lnTo>
                <a:lnTo>
                  <a:pt x="0" y="811553"/>
                </a:lnTo>
                <a:lnTo>
                  <a:pt x="0" y="0"/>
                </a:lnTo>
                <a:close/>
              </a:path>
            </a:pathLst>
          </a:custGeom>
          <a:blipFill>
            <a:blip r:embed="rId22">
              <a:extLst>
                <a:ext uri="{96DAC541-7B7A-43D3-8B79-37D633B846F1}">
                  <asvg:svgBlip xmlns:asvg="http://schemas.microsoft.com/office/drawing/2016/SVG/main" r:embed="rId23"/>
                </a:ext>
              </a:extLst>
            </a:blip>
            <a:stretch>
              <a:fillRect/>
            </a:stretch>
          </a:blipFill>
        </p:spPr>
        <p:txBody>
          <a:bodyPr/>
          <a:lstStyle/>
          <a:p>
            <a:endParaRPr lang="en-US"/>
          </a:p>
        </p:txBody>
      </p:sp>
      <p:sp>
        <p:nvSpPr>
          <p:cNvPr id="18" name="TextBox 18"/>
          <p:cNvSpPr txBox="1"/>
          <p:nvPr/>
        </p:nvSpPr>
        <p:spPr>
          <a:xfrm>
            <a:off x="1993344" y="563337"/>
            <a:ext cx="14465856" cy="1218282"/>
          </a:xfrm>
          <a:prstGeom prst="rect">
            <a:avLst/>
          </a:prstGeom>
        </p:spPr>
        <p:txBody>
          <a:bodyPr wrap="square" lIns="0" tIns="0" rIns="0" bIns="0" rtlCol="0" anchor="t">
            <a:spAutoFit/>
          </a:bodyPr>
          <a:lstStyle/>
          <a:p>
            <a:pPr algn="ctr">
              <a:lnSpc>
                <a:spcPts val="9519"/>
              </a:lnSpc>
              <a:spcBef>
                <a:spcPct val="0"/>
              </a:spcBef>
            </a:pPr>
            <a:r>
              <a:rPr lang="en-US" sz="6799" b="1" dirty="0">
                <a:solidFill>
                  <a:srgbClr val="000000"/>
                </a:solidFill>
                <a:latin typeface="Catamaran Bold"/>
                <a:ea typeface="Catamaran Bold"/>
                <a:cs typeface="Catamaran Bold"/>
                <a:sym typeface="Catamaran Bold"/>
              </a:rPr>
              <a:t>When Children are Part of Your Vision</a:t>
            </a:r>
          </a:p>
        </p:txBody>
      </p:sp>
      <p:sp>
        <p:nvSpPr>
          <p:cNvPr id="19" name="TextBox 19"/>
          <p:cNvSpPr txBox="1"/>
          <p:nvPr/>
        </p:nvSpPr>
        <p:spPr>
          <a:xfrm>
            <a:off x="4308489" y="7284072"/>
            <a:ext cx="9664661" cy="755015"/>
          </a:xfrm>
          <a:prstGeom prst="rect">
            <a:avLst/>
          </a:prstGeom>
        </p:spPr>
        <p:txBody>
          <a:bodyPr lIns="0" tIns="0" rIns="0" bIns="0" rtlCol="0" anchor="t">
            <a:spAutoFit/>
          </a:bodyPr>
          <a:lstStyle/>
          <a:p>
            <a:pPr algn="ctr">
              <a:lnSpc>
                <a:spcPts val="6160"/>
              </a:lnSpc>
              <a:spcBef>
                <a:spcPct val="0"/>
              </a:spcBef>
            </a:pPr>
            <a:r>
              <a:rPr lang="en-US" sz="4400">
                <a:solidFill>
                  <a:srgbClr val="000000"/>
                </a:solidFill>
                <a:latin typeface="Catamaran"/>
                <a:ea typeface="Catamaran"/>
                <a:cs typeface="Catamaran"/>
                <a:sym typeface="Catamaran"/>
              </a:rPr>
              <a:t>Advantage of Combination and Sequence </a:t>
            </a:r>
          </a:p>
        </p:txBody>
      </p:sp>
      <p:sp>
        <p:nvSpPr>
          <p:cNvPr id="20" name="TextBox 20"/>
          <p:cNvSpPr txBox="1"/>
          <p:nvPr/>
        </p:nvSpPr>
        <p:spPr>
          <a:xfrm>
            <a:off x="11173395" y="5984474"/>
            <a:ext cx="4347805" cy="663879"/>
          </a:xfrm>
          <a:prstGeom prst="rect">
            <a:avLst/>
          </a:prstGeom>
        </p:spPr>
        <p:txBody>
          <a:bodyPr lIns="0" tIns="0" rIns="0" bIns="0" rtlCol="0" anchor="t">
            <a:spAutoFit/>
          </a:bodyPr>
          <a:lstStyle/>
          <a:p>
            <a:pPr algn="ctr">
              <a:lnSpc>
                <a:spcPts val="5408"/>
              </a:lnSpc>
              <a:spcBef>
                <a:spcPct val="0"/>
              </a:spcBef>
            </a:pPr>
            <a:r>
              <a:rPr lang="en-US" sz="3863" u="sng">
                <a:solidFill>
                  <a:srgbClr val="FF3131"/>
                </a:solidFill>
                <a:latin typeface="Calibri"/>
                <a:ea typeface="Calibri"/>
                <a:cs typeface="Calibri"/>
                <a:sym typeface="Calibri"/>
              </a:rPr>
              <a:t>Marriage</a:t>
            </a:r>
            <a:r>
              <a:rPr lang="en-US" sz="3863">
                <a:solidFill>
                  <a:srgbClr val="000000"/>
                </a:solidFill>
                <a:latin typeface="Calibri"/>
                <a:ea typeface="Calibri"/>
                <a:cs typeface="Calibri"/>
                <a:sym typeface="Calibri"/>
              </a:rPr>
              <a:t> before baby</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73848" y="1913560"/>
            <a:ext cx="8408192" cy="6432267"/>
          </a:xfrm>
          <a:custGeom>
            <a:avLst/>
            <a:gdLst/>
            <a:ahLst/>
            <a:cxnLst/>
            <a:rect l="l" t="t" r="r" b="b"/>
            <a:pathLst>
              <a:path w="8408192" h="6432267">
                <a:moveTo>
                  <a:pt x="0" y="0"/>
                </a:moveTo>
                <a:lnTo>
                  <a:pt x="8408192" y="0"/>
                </a:lnTo>
                <a:lnTo>
                  <a:pt x="8408192" y="6432267"/>
                </a:lnTo>
                <a:lnTo>
                  <a:pt x="0" y="6432267"/>
                </a:lnTo>
                <a:lnTo>
                  <a:pt x="0" y="0"/>
                </a:lnTo>
                <a:close/>
              </a:path>
            </a:pathLst>
          </a:custGeom>
          <a:blipFill>
            <a:blip r:embed="rId3"/>
            <a:stretch>
              <a:fillRect/>
            </a:stretch>
          </a:blipFill>
        </p:spPr>
        <p:txBody>
          <a:bodyPr/>
          <a:lstStyle/>
          <a:p>
            <a:endParaRPr lang="en-US"/>
          </a:p>
        </p:txBody>
      </p:sp>
      <p:sp>
        <p:nvSpPr>
          <p:cNvPr id="3" name="Freeform 3"/>
          <p:cNvSpPr/>
          <p:nvPr/>
        </p:nvSpPr>
        <p:spPr>
          <a:xfrm>
            <a:off x="0" y="8763000"/>
            <a:ext cx="18288000" cy="1524000"/>
          </a:xfrm>
          <a:custGeom>
            <a:avLst/>
            <a:gdLst/>
            <a:ahLst/>
            <a:cxnLst/>
            <a:rect l="l" t="t" r="r" b="b"/>
            <a:pathLst>
              <a:path w="18288000" h="1524000">
                <a:moveTo>
                  <a:pt x="0" y="0"/>
                </a:moveTo>
                <a:lnTo>
                  <a:pt x="18288000" y="0"/>
                </a:lnTo>
                <a:lnTo>
                  <a:pt x="18288000" y="1524000"/>
                </a:lnTo>
                <a:lnTo>
                  <a:pt x="0" y="1524000"/>
                </a:lnTo>
                <a:lnTo>
                  <a:pt x="0" y="0"/>
                </a:lnTo>
                <a:close/>
              </a:path>
            </a:pathLst>
          </a:custGeom>
          <a:blipFill>
            <a:blip r:embed="rId4"/>
            <a:stretch>
              <a:fillRect/>
            </a:stretch>
          </a:blipFill>
        </p:spPr>
        <p:txBody>
          <a:bodyPr/>
          <a:lstStyle/>
          <a:p>
            <a:endParaRPr lang="en-US"/>
          </a:p>
        </p:txBody>
      </p:sp>
      <p:sp>
        <p:nvSpPr>
          <p:cNvPr id="4" name="TextBox 4"/>
          <p:cNvSpPr txBox="1"/>
          <p:nvPr/>
        </p:nvSpPr>
        <p:spPr>
          <a:xfrm>
            <a:off x="540241" y="446714"/>
            <a:ext cx="17483597" cy="1049673"/>
          </a:xfrm>
          <a:prstGeom prst="rect">
            <a:avLst/>
          </a:prstGeom>
        </p:spPr>
        <p:txBody>
          <a:bodyPr lIns="0" tIns="0" rIns="0" bIns="0" rtlCol="0" anchor="t">
            <a:spAutoFit/>
          </a:bodyPr>
          <a:lstStyle/>
          <a:p>
            <a:pPr algn="ctr">
              <a:lnSpc>
                <a:spcPts val="8597"/>
              </a:lnSpc>
              <a:spcBef>
                <a:spcPct val="0"/>
              </a:spcBef>
            </a:pPr>
            <a:r>
              <a:rPr lang="en-US" sz="6141" b="1">
                <a:solidFill>
                  <a:srgbClr val="000000"/>
                </a:solidFill>
                <a:latin typeface="Catamaran Bold"/>
                <a:ea typeface="Catamaran Bold"/>
                <a:cs typeface="Catamaran Bold"/>
                <a:sym typeface="Catamaran Bold"/>
              </a:rPr>
              <a:t>97% of Black, Hispanic and White young adults . . .</a:t>
            </a:r>
          </a:p>
        </p:txBody>
      </p:sp>
      <p:sp>
        <p:nvSpPr>
          <p:cNvPr id="5" name="TextBox 5"/>
          <p:cNvSpPr txBox="1"/>
          <p:nvPr/>
        </p:nvSpPr>
        <p:spPr>
          <a:xfrm>
            <a:off x="10227514" y="2214981"/>
            <a:ext cx="7031786" cy="5473579"/>
          </a:xfrm>
          <a:prstGeom prst="rect">
            <a:avLst/>
          </a:prstGeom>
        </p:spPr>
        <p:txBody>
          <a:bodyPr lIns="0" tIns="0" rIns="0" bIns="0" rtlCol="0" anchor="t">
            <a:spAutoFit/>
          </a:bodyPr>
          <a:lstStyle/>
          <a:p>
            <a:pPr algn="ctr">
              <a:lnSpc>
                <a:spcPts val="6189"/>
              </a:lnSpc>
              <a:spcBef>
                <a:spcPct val="0"/>
              </a:spcBef>
            </a:pPr>
            <a:r>
              <a:rPr lang="en-US" sz="4421">
                <a:solidFill>
                  <a:srgbClr val="000000"/>
                </a:solidFill>
                <a:latin typeface="Catamaran"/>
                <a:ea typeface="Catamaran"/>
                <a:cs typeface="Catamaran"/>
                <a:sym typeface="Catamaran"/>
              </a:rPr>
              <a:t>Who achieved milestones of high school education, employment, and marriage before baby...</a:t>
            </a:r>
          </a:p>
          <a:p>
            <a:pPr algn="ctr">
              <a:lnSpc>
                <a:spcPts val="6189"/>
              </a:lnSpc>
              <a:spcBef>
                <a:spcPct val="0"/>
              </a:spcBef>
            </a:pPr>
            <a:endParaRPr lang="en-US" sz="4421">
              <a:solidFill>
                <a:srgbClr val="000000"/>
              </a:solidFill>
              <a:latin typeface="Catamaran"/>
              <a:ea typeface="Catamaran"/>
              <a:cs typeface="Catamaran"/>
              <a:sym typeface="Catamaran"/>
            </a:endParaRPr>
          </a:p>
          <a:p>
            <a:pPr algn="ctr">
              <a:lnSpc>
                <a:spcPts val="6189"/>
              </a:lnSpc>
              <a:spcBef>
                <a:spcPct val="0"/>
              </a:spcBef>
            </a:pPr>
            <a:r>
              <a:rPr lang="en-US" sz="4421" b="1">
                <a:solidFill>
                  <a:srgbClr val="000000"/>
                </a:solidFill>
                <a:latin typeface="Catamaran Bold"/>
                <a:ea typeface="Catamaran Bold"/>
                <a:cs typeface="Catamaran Bold"/>
                <a:sym typeface="Catamaran Bold"/>
              </a:rPr>
              <a:t>Avoid Poverty </a:t>
            </a:r>
            <a:r>
              <a:rPr lang="en-US" sz="4421">
                <a:solidFill>
                  <a:srgbClr val="000000"/>
                </a:solidFill>
                <a:latin typeface="Catamaran"/>
                <a:ea typeface="Catamaran"/>
                <a:cs typeface="Catamaran"/>
                <a:sym typeface="Catamaran"/>
              </a:rPr>
              <a:t>by mid-30’s young adulthood.</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8763000"/>
            <a:ext cx="18288000" cy="1524000"/>
          </a:xfrm>
          <a:custGeom>
            <a:avLst/>
            <a:gdLst/>
            <a:ahLst/>
            <a:cxnLst/>
            <a:rect l="l" t="t" r="r" b="b"/>
            <a:pathLst>
              <a:path w="18288000" h="1524000">
                <a:moveTo>
                  <a:pt x="0" y="0"/>
                </a:moveTo>
                <a:lnTo>
                  <a:pt x="18288000" y="0"/>
                </a:lnTo>
                <a:lnTo>
                  <a:pt x="18288000" y="1524000"/>
                </a:lnTo>
                <a:lnTo>
                  <a:pt x="0" y="1524000"/>
                </a:lnTo>
                <a:lnTo>
                  <a:pt x="0" y="0"/>
                </a:lnTo>
                <a:close/>
              </a:path>
            </a:pathLst>
          </a:custGeom>
          <a:blipFill>
            <a:blip r:embed="rId3"/>
            <a:stretch>
              <a:fillRect/>
            </a:stretch>
          </a:blipFill>
        </p:spPr>
        <p:txBody>
          <a:bodyPr/>
          <a:lstStyle/>
          <a:p>
            <a:endParaRPr lang="en-US"/>
          </a:p>
        </p:txBody>
      </p:sp>
      <p:sp>
        <p:nvSpPr>
          <p:cNvPr id="3" name="Freeform 3"/>
          <p:cNvSpPr/>
          <p:nvPr/>
        </p:nvSpPr>
        <p:spPr>
          <a:xfrm>
            <a:off x="2771933" y="1947025"/>
            <a:ext cx="4921020" cy="6263935"/>
          </a:xfrm>
          <a:custGeom>
            <a:avLst/>
            <a:gdLst/>
            <a:ahLst/>
            <a:cxnLst/>
            <a:rect l="l" t="t" r="r" b="b"/>
            <a:pathLst>
              <a:path w="4921020" h="6263935">
                <a:moveTo>
                  <a:pt x="0" y="0"/>
                </a:moveTo>
                <a:lnTo>
                  <a:pt x="4921019" y="0"/>
                </a:lnTo>
                <a:lnTo>
                  <a:pt x="4921019" y="6263936"/>
                </a:lnTo>
                <a:lnTo>
                  <a:pt x="0" y="6263936"/>
                </a:lnTo>
                <a:lnTo>
                  <a:pt x="0" y="0"/>
                </a:lnTo>
                <a:close/>
              </a:path>
            </a:pathLst>
          </a:custGeom>
          <a:blipFill>
            <a:blip r:embed="rId4"/>
            <a:stretch>
              <a:fillRect/>
            </a:stretch>
          </a:blipFill>
        </p:spPr>
        <p:txBody>
          <a:bodyPr/>
          <a:lstStyle/>
          <a:p>
            <a:endParaRPr lang="en-US"/>
          </a:p>
        </p:txBody>
      </p:sp>
      <p:sp>
        <p:nvSpPr>
          <p:cNvPr id="4" name="TextBox 4"/>
          <p:cNvSpPr txBox="1"/>
          <p:nvPr/>
        </p:nvSpPr>
        <p:spPr>
          <a:xfrm>
            <a:off x="540241" y="446714"/>
            <a:ext cx="17483597" cy="1049673"/>
          </a:xfrm>
          <a:prstGeom prst="rect">
            <a:avLst/>
          </a:prstGeom>
        </p:spPr>
        <p:txBody>
          <a:bodyPr lIns="0" tIns="0" rIns="0" bIns="0" rtlCol="0" anchor="t">
            <a:spAutoFit/>
          </a:bodyPr>
          <a:lstStyle/>
          <a:p>
            <a:pPr algn="ctr">
              <a:lnSpc>
                <a:spcPts val="8597"/>
              </a:lnSpc>
              <a:spcBef>
                <a:spcPct val="0"/>
              </a:spcBef>
            </a:pPr>
            <a:r>
              <a:rPr lang="en-US" sz="6141" b="1">
                <a:solidFill>
                  <a:srgbClr val="000000"/>
                </a:solidFill>
                <a:latin typeface="Catamaran Bold"/>
                <a:ea typeface="Catamaran Bold"/>
                <a:cs typeface="Catamaran Bold"/>
                <a:sym typeface="Catamaran Bold"/>
              </a:rPr>
              <a:t>94% of young adults from low-income families …</a:t>
            </a:r>
          </a:p>
        </p:txBody>
      </p:sp>
      <p:sp>
        <p:nvSpPr>
          <p:cNvPr id="5" name="TextBox 5"/>
          <p:cNvSpPr txBox="1"/>
          <p:nvPr/>
        </p:nvSpPr>
        <p:spPr>
          <a:xfrm>
            <a:off x="9144000" y="2231385"/>
            <a:ext cx="7031786" cy="5440771"/>
          </a:xfrm>
          <a:prstGeom prst="rect">
            <a:avLst/>
          </a:prstGeom>
        </p:spPr>
        <p:txBody>
          <a:bodyPr lIns="0" tIns="0" rIns="0" bIns="0" rtlCol="0" anchor="t">
            <a:spAutoFit/>
          </a:bodyPr>
          <a:lstStyle/>
          <a:p>
            <a:pPr algn="ctr">
              <a:lnSpc>
                <a:spcPts val="6189"/>
              </a:lnSpc>
              <a:spcBef>
                <a:spcPct val="0"/>
              </a:spcBef>
            </a:pPr>
            <a:r>
              <a:rPr lang="en-US" sz="4421">
                <a:solidFill>
                  <a:srgbClr val="000000"/>
                </a:solidFill>
                <a:latin typeface="Catamaran"/>
                <a:ea typeface="Catamaran"/>
                <a:cs typeface="Catamaran"/>
                <a:sym typeface="Catamaran"/>
              </a:rPr>
              <a:t>Who achieved milestones of high school education, employment, and marriage before baby...</a:t>
            </a:r>
          </a:p>
          <a:p>
            <a:pPr algn="ctr">
              <a:lnSpc>
                <a:spcPts val="6189"/>
              </a:lnSpc>
              <a:spcBef>
                <a:spcPct val="0"/>
              </a:spcBef>
            </a:pPr>
            <a:endParaRPr lang="en-US" sz="4421">
              <a:solidFill>
                <a:srgbClr val="000000"/>
              </a:solidFill>
              <a:latin typeface="Catamaran"/>
              <a:ea typeface="Catamaran"/>
              <a:cs typeface="Catamaran"/>
              <a:sym typeface="Catamaran"/>
            </a:endParaRPr>
          </a:p>
          <a:p>
            <a:pPr algn="ctr">
              <a:lnSpc>
                <a:spcPts val="6189"/>
              </a:lnSpc>
              <a:spcBef>
                <a:spcPct val="0"/>
              </a:spcBef>
            </a:pPr>
            <a:r>
              <a:rPr lang="en-US" sz="4421">
                <a:solidFill>
                  <a:srgbClr val="000000"/>
                </a:solidFill>
                <a:latin typeface="Catamaran"/>
                <a:ea typeface="Catamaran"/>
                <a:cs typeface="Catamaran"/>
                <a:sym typeface="Catamaran"/>
              </a:rPr>
              <a:t> </a:t>
            </a:r>
            <a:r>
              <a:rPr lang="en-US" sz="4421" b="1">
                <a:solidFill>
                  <a:srgbClr val="000000"/>
                </a:solidFill>
                <a:latin typeface="Catamaran Bold"/>
                <a:ea typeface="Catamaran Bold"/>
                <a:cs typeface="Catamaran Bold"/>
                <a:sym typeface="Catamaran Bold"/>
              </a:rPr>
              <a:t>Avoid Poverty</a:t>
            </a:r>
            <a:r>
              <a:rPr lang="en-US" sz="4421">
                <a:solidFill>
                  <a:srgbClr val="000000"/>
                </a:solidFill>
                <a:latin typeface="Catamaran"/>
                <a:ea typeface="Catamaran"/>
                <a:cs typeface="Catamaran"/>
                <a:sym typeface="Catamaran"/>
              </a:rPr>
              <a:t> by mid-30’s young adulthood.</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8763000"/>
            <a:ext cx="18288000" cy="1524000"/>
          </a:xfrm>
          <a:custGeom>
            <a:avLst/>
            <a:gdLst/>
            <a:ahLst/>
            <a:cxnLst/>
            <a:rect l="l" t="t" r="r" b="b"/>
            <a:pathLst>
              <a:path w="18288000" h="1524000">
                <a:moveTo>
                  <a:pt x="0" y="0"/>
                </a:moveTo>
                <a:lnTo>
                  <a:pt x="18288000" y="0"/>
                </a:lnTo>
                <a:lnTo>
                  <a:pt x="18288000" y="1524000"/>
                </a:lnTo>
                <a:lnTo>
                  <a:pt x="0" y="1524000"/>
                </a:lnTo>
                <a:lnTo>
                  <a:pt x="0" y="0"/>
                </a:lnTo>
                <a:close/>
              </a:path>
            </a:pathLst>
          </a:custGeom>
          <a:blipFill>
            <a:blip r:embed="rId3"/>
            <a:stretch>
              <a:fillRect/>
            </a:stretch>
          </a:blipFill>
        </p:spPr>
        <p:txBody>
          <a:bodyPr/>
          <a:lstStyle/>
          <a:p>
            <a:endParaRPr lang="en-US"/>
          </a:p>
        </p:txBody>
      </p:sp>
      <p:sp>
        <p:nvSpPr>
          <p:cNvPr id="3" name="Freeform 3"/>
          <p:cNvSpPr/>
          <p:nvPr/>
        </p:nvSpPr>
        <p:spPr>
          <a:xfrm>
            <a:off x="2696737" y="2070928"/>
            <a:ext cx="5016011" cy="6117531"/>
          </a:xfrm>
          <a:custGeom>
            <a:avLst/>
            <a:gdLst/>
            <a:ahLst/>
            <a:cxnLst/>
            <a:rect l="l" t="t" r="r" b="b"/>
            <a:pathLst>
              <a:path w="5016011" h="6117531">
                <a:moveTo>
                  <a:pt x="0" y="0"/>
                </a:moveTo>
                <a:lnTo>
                  <a:pt x="5016012" y="0"/>
                </a:lnTo>
                <a:lnTo>
                  <a:pt x="5016012" y="6117531"/>
                </a:lnTo>
                <a:lnTo>
                  <a:pt x="0" y="6117531"/>
                </a:lnTo>
                <a:lnTo>
                  <a:pt x="0" y="0"/>
                </a:lnTo>
                <a:close/>
              </a:path>
            </a:pathLst>
          </a:custGeom>
          <a:blipFill>
            <a:blip r:embed="rId4"/>
            <a:stretch>
              <a:fillRect/>
            </a:stretch>
          </a:blipFill>
        </p:spPr>
        <p:txBody>
          <a:bodyPr/>
          <a:lstStyle/>
          <a:p>
            <a:endParaRPr lang="en-US"/>
          </a:p>
        </p:txBody>
      </p:sp>
      <p:sp>
        <p:nvSpPr>
          <p:cNvPr id="4" name="TextBox 4"/>
          <p:cNvSpPr txBox="1"/>
          <p:nvPr/>
        </p:nvSpPr>
        <p:spPr>
          <a:xfrm>
            <a:off x="540241" y="446714"/>
            <a:ext cx="17483597" cy="1049673"/>
          </a:xfrm>
          <a:prstGeom prst="rect">
            <a:avLst/>
          </a:prstGeom>
        </p:spPr>
        <p:txBody>
          <a:bodyPr lIns="0" tIns="0" rIns="0" bIns="0" rtlCol="0" anchor="t">
            <a:spAutoFit/>
          </a:bodyPr>
          <a:lstStyle/>
          <a:p>
            <a:pPr algn="ctr">
              <a:lnSpc>
                <a:spcPts val="8597"/>
              </a:lnSpc>
              <a:spcBef>
                <a:spcPct val="0"/>
              </a:spcBef>
            </a:pPr>
            <a:r>
              <a:rPr lang="en-US" sz="6141" b="1">
                <a:solidFill>
                  <a:srgbClr val="000000"/>
                </a:solidFill>
                <a:latin typeface="Catamaran Bold"/>
                <a:ea typeface="Catamaran Bold"/>
                <a:cs typeface="Catamaran Bold"/>
                <a:sym typeface="Catamaran Bold"/>
              </a:rPr>
              <a:t>96% of all young adults are “on track”…</a:t>
            </a:r>
          </a:p>
        </p:txBody>
      </p:sp>
      <p:sp>
        <p:nvSpPr>
          <p:cNvPr id="5" name="TextBox 5"/>
          <p:cNvSpPr txBox="1"/>
          <p:nvPr/>
        </p:nvSpPr>
        <p:spPr>
          <a:xfrm>
            <a:off x="9144000" y="2163855"/>
            <a:ext cx="7031786" cy="5440771"/>
          </a:xfrm>
          <a:prstGeom prst="rect">
            <a:avLst/>
          </a:prstGeom>
        </p:spPr>
        <p:txBody>
          <a:bodyPr lIns="0" tIns="0" rIns="0" bIns="0" rtlCol="0" anchor="t">
            <a:spAutoFit/>
          </a:bodyPr>
          <a:lstStyle/>
          <a:p>
            <a:pPr algn="ctr">
              <a:lnSpc>
                <a:spcPts val="6189"/>
              </a:lnSpc>
              <a:spcBef>
                <a:spcPct val="0"/>
              </a:spcBef>
            </a:pPr>
            <a:r>
              <a:rPr lang="en-US" sz="4421">
                <a:solidFill>
                  <a:srgbClr val="000000"/>
                </a:solidFill>
                <a:latin typeface="Catamaran"/>
                <a:ea typeface="Catamaran"/>
                <a:cs typeface="Catamaran"/>
                <a:sym typeface="Catamaran"/>
              </a:rPr>
              <a:t>Who achieve high school education and employment milestones and are not married/no children...</a:t>
            </a:r>
          </a:p>
          <a:p>
            <a:pPr algn="ctr">
              <a:lnSpc>
                <a:spcPts val="6189"/>
              </a:lnSpc>
              <a:spcBef>
                <a:spcPct val="0"/>
              </a:spcBef>
            </a:pPr>
            <a:endParaRPr lang="en-US" sz="4421">
              <a:solidFill>
                <a:srgbClr val="000000"/>
              </a:solidFill>
              <a:latin typeface="Catamaran"/>
              <a:ea typeface="Catamaran"/>
              <a:cs typeface="Catamaran"/>
              <a:sym typeface="Catamaran"/>
            </a:endParaRPr>
          </a:p>
          <a:p>
            <a:pPr algn="ctr">
              <a:lnSpc>
                <a:spcPts val="6189"/>
              </a:lnSpc>
              <a:spcBef>
                <a:spcPct val="0"/>
              </a:spcBef>
            </a:pPr>
            <a:r>
              <a:rPr lang="en-US" sz="4421">
                <a:solidFill>
                  <a:srgbClr val="000000"/>
                </a:solidFill>
                <a:latin typeface="Catamaran"/>
                <a:ea typeface="Catamaran"/>
                <a:cs typeface="Catamaran"/>
                <a:sym typeface="Catamaran"/>
              </a:rPr>
              <a:t> </a:t>
            </a:r>
            <a:r>
              <a:rPr lang="en-US" sz="4421" b="1">
                <a:solidFill>
                  <a:srgbClr val="000000"/>
                </a:solidFill>
                <a:latin typeface="Catamaran Bold"/>
                <a:ea typeface="Catamaran Bold"/>
                <a:cs typeface="Catamaran Bold"/>
                <a:sym typeface="Catamaran Bold"/>
              </a:rPr>
              <a:t>Avoid Poverty</a:t>
            </a:r>
            <a:r>
              <a:rPr lang="en-US" sz="4421">
                <a:solidFill>
                  <a:srgbClr val="000000"/>
                </a:solidFill>
                <a:latin typeface="Catamaran"/>
                <a:ea typeface="Catamaran"/>
                <a:cs typeface="Catamaran"/>
                <a:sym typeface="Catamaran"/>
              </a:rPr>
              <a:t> by mid-30’s young adulthood.</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336513" y="-1350602"/>
            <a:ext cx="8951487" cy="11895663"/>
          </a:xfrm>
          <a:custGeom>
            <a:avLst/>
            <a:gdLst/>
            <a:ahLst/>
            <a:cxnLst/>
            <a:rect l="l" t="t" r="r" b="b"/>
            <a:pathLst>
              <a:path w="8951487" h="11895663">
                <a:moveTo>
                  <a:pt x="0" y="0"/>
                </a:moveTo>
                <a:lnTo>
                  <a:pt x="8951487" y="0"/>
                </a:lnTo>
                <a:lnTo>
                  <a:pt x="8951487" y="11895663"/>
                </a:lnTo>
                <a:lnTo>
                  <a:pt x="0" y="11895663"/>
                </a:lnTo>
                <a:lnTo>
                  <a:pt x="0" y="0"/>
                </a:lnTo>
                <a:close/>
              </a:path>
            </a:pathLst>
          </a:custGeom>
          <a:blipFill>
            <a:blip r:embed="rId3"/>
            <a:stretch>
              <a:fillRect/>
            </a:stretch>
          </a:blipFill>
        </p:spPr>
        <p:txBody>
          <a:bodyPr/>
          <a:lstStyle/>
          <a:p>
            <a:endParaRPr lang="en-US"/>
          </a:p>
        </p:txBody>
      </p:sp>
      <p:sp>
        <p:nvSpPr>
          <p:cNvPr id="3" name="Freeform 3"/>
          <p:cNvSpPr/>
          <p:nvPr/>
        </p:nvSpPr>
        <p:spPr>
          <a:xfrm>
            <a:off x="192513" y="8763000"/>
            <a:ext cx="18288000" cy="1524000"/>
          </a:xfrm>
          <a:custGeom>
            <a:avLst/>
            <a:gdLst/>
            <a:ahLst/>
            <a:cxnLst/>
            <a:rect l="l" t="t" r="r" b="b"/>
            <a:pathLst>
              <a:path w="18288000" h="1524000">
                <a:moveTo>
                  <a:pt x="0" y="0"/>
                </a:moveTo>
                <a:lnTo>
                  <a:pt x="18288000" y="0"/>
                </a:lnTo>
                <a:lnTo>
                  <a:pt x="18288000" y="1524000"/>
                </a:lnTo>
                <a:lnTo>
                  <a:pt x="0" y="1524000"/>
                </a:lnTo>
                <a:lnTo>
                  <a:pt x="0" y="0"/>
                </a:lnTo>
                <a:close/>
              </a:path>
            </a:pathLst>
          </a:custGeom>
          <a:blipFill>
            <a:blip r:embed="rId4"/>
            <a:stretch>
              <a:fillRect/>
            </a:stretch>
          </a:blipFill>
        </p:spPr>
        <p:txBody>
          <a:bodyPr/>
          <a:lstStyle/>
          <a:p>
            <a:endParaRPr lang="en-US"/>
          </a:p>
        </p:txBody>
      </p:sp>
      <p:sp>
        <p:nvSpPr>
          <p:cNvPr id="4" name="TextBox 4"/>
          <p:cNvSpPr txBox="1"/>
          <p:nvPr/>
        </p:nvSpPr>
        <p:spPr>
          <a:xfrm>
            <a:off x="1582601" y="914400"/>
            <a:ext cx="7228672" cy="2130014"/>
          </a:xfrm>
          <a:prstGeom prst="rect">
            <a:avLst/>
          </a:prstGeom>
        </p:spPr>
        <p:txBody>
          <a:bodyPr lIns="0" tIns="0" rIns="0" bIns="0" rtlCol="0" anchor="t">
            <a:spAutoFit/>
          </a:bodyPr>
          <a:lstStyle/>
          <a:p>
            <a:pPr algn="ctr">
              <a:lnSpc>
                <a:spcPts val="8597"/>
              </a:lnSpc>
              <a:spcBef>
                <a:spcPct val="0"/>
              </a:spcBef>
            </a:pPr>
            <a:r>
              <a:rPr lang="en-US" sz="6141" b="1">
                <a:solidFill>
                  <a:srgbClr val="000000"/>
                </a:solidFill>
                <a:latin typeface="Catamaran Bold"/>
                <a:ea typeface="Catamaran Bold"/>
                <a:cs typeface="Catamaran Bold"/>
                <a:sym typeface="Catamaran Bold"/>
              </a:rPr>
              <a:t>Achieving Middle or Upper Income </a:t>
            </a:r>
          </a:p>
        </p:txBody>
      </p:sp>
      <p:sp>
        <p:nvSpPr>
          <p:cNvPr id="5" name="TextBox 5"/>
          <p:cNvSpPr txBox="1"/>
          <p:nvPr/>
        </p:nvSpPr>
        <p:spPr>
          <a:xfrm>
            <a:off x="2130649" y="3626384"/>
            <a:ext cx="6098952" cy="4231928"/>
          </a:xfrm>
          <a:prstGeom prst="rect">
            <a:avLst/>
          </a:prstGeom>
        </p:spPr>
        <p:txBody>
          <a:bodyPr wrap="square" lIns="0" tIns="0" rIns="0" bIns="0" rtlCol="0" anchor="t">
            <a:spAutoFit/>
          </a:bodyPr>
          <a:lstStyle/>
          <a:p>
            <a:pPr algn="ctr">
              <a:lnSpc>
                <a:spcPts val="5517"/>
              </a:lnSpc>
              <a:spcBef>
                <a:spcPct val="0"/>
              </a:spcBef>
            </a:pPr>
            <a:r>
              <a:rPr lang="en-US" sz="3941" dirty="0">
                <a:solidFill>
                  <a:srgbClr val="000000"/>
                </a:solidFill>
                <a:latin typeface="Catamaran"/>
                <a:ea typeface="Catamaran"/>
                <a:cs typeface="Catamaran"/>
                <a:sym typeface="Catamaran"/>
              </a:rPr>
              <a:t>The vast majority of young people who follow one of the pathways and sequences for success land in the middle- or upper-income levels by their mid-30’s.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8763000"/>
            <a:ext cx="18288000" cy="1524000"/>
          </a:xfrm>
          <a:custGeom>
            <a:avLst/>
            <a:gdLst/>
            <a:ahLst/>
            <a:cxnLst/>
            <a:rect l="l" t="t" r="r" b="b"/>
            <a:pathLst>
              <a:path w="18288000" h="1524000">
                <a:moveTo>
                  <a:pt x="0" y="0"/>
                </a:moveTo>
                <a:lnTo>
                  <a:pt x="18288000" y="0"/>
                </a:lnTo>
                <a:lnTo>
                  <a:pt x="18288000" y="1524000"/>
                </a:lnTo>
                <a:lnTo>
                  <a:pt x="0" y="1524000"/>
                </a:lnTo>
                <a:lnTo>
                  <a:pt x="0" y="0"/>
                </a:lnTo>
                <a:close/>
              </a:path>
            </a:pathLst>
          </a:custGeom>
          <a:blipFill>
            <a:blip r:embed="rId3"/>
            <a:stretch>
              <a:fillRect/>
            </a:stretch>
          </a:blipFill>
        </p:spPr>
        <p:txBody>
          <a:bodyPr/>
          <a:lstStyle/>
          <a:p>
            <a:endParaRPr lang="en-US"/>
          </a:p>
        </p:txBody>
      </p:sp>
      <p:grpSp>
        <p:nvGrpSpPr>
          <p:cNvPr id="3" name="Group 3"/>
          <p:cNvGrpSpPr/>
          <p:nvPr/>
        </p:nvGrpSpPr>
        <p:grpSpPr>
          <a:xfrm>
            <a:off x="1843782" y="2746967"/>
            <a:ext cx="2762533" cy="2762533"/>
            <a:chOff x="0" y="0"/>
            <a:chExt cx="3683377" cy="3683377"/>
          </a:xfrm>
        </p:grpSpPr>
        <p:sp>
          <p:nvSpPr>
            <p:cNvPr id="4" name="Freeform 4"/>
            <p:cNvSpPr/>
            <p:nvPr/>
          </p:nvSpPr>
          <p:spPr>
            <a:xfrm>
              <a:off x="0" y="0"/>
              <a:ext cx="3683377" cy="3683377"/>
            </a:xfrm>
            <a:custGeom>
              <a:avLst/>
              <a:gdLst/>
              <a:ahLst/>
              <a:cxnLst/>
              <a:rect l="l" t="t" r="r" b="b"/>
              <a:pathLst>
                <a:path w="3683377" h="3683377">
                  <a:moveTo>
                    <a:pt x="0" y="0"/>
                  </a:moveTo>
                  <a:lnTo>
                    <a:pt x="3683377" y="0"/>
                  </a:lnTo>
                  <a:lnTo>
                    <a:pt x="3683377" y="3683377"/>
                  </a:lnTo>
                  <a:lnTo>
                    <a:pt x="0" y="368337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Freeform 5"/>
            <p:cNvSpPr/>
            <p:nvPr/>
          </p:nvSpPr>
          <p:spPr>
            <a:xfrm>
              <a:off x="422054" y="874146"/>
              <a:ext cx="2876105" cy="1992356"/>
            </a:xfrm>
            <a:custGeom>
              <a:avLst/>
              <a:gdLst/>
              <a:ahLst/>
              <a:cxnLst/>
              <a:rect l="l" t="t" r="r" b="b"/>
              <a:pathLst>
                <a:path w="2876105" h="1992356">
                  <a:moveTo>
                    <a:pt x="0" y="0"/>
                  </a:moveTo>
                  <a:lnTo>
                    <a:pt x="2876105" y="0"/>
                  </a:lnTo>
                  <a:lnTo>
                    <a:pt x="2876105" y="1992356"/>
                  </a:lnTo>
                  <a:lnTo>
                    <a:pt x="0" y="199235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grpSp>
        <p:nvGrpSpPr>
          <p:cNvPr id="6" name="Group 6"/>
          <p:cNvGrpSpPr/>
          <p:nvPr/>
        </p:nvGrpSpPr>
        <p:grpSpPr>
          <a:xfrm>
            <a:off x="13787980" y="2736053"/>
            <a:ext cx="2773447" cy="2773447"/>
            <a:chOff x="0" y="0"/>
            <a:chExt cx="3697929" cy="3697929"/>
          </a:xfrm>
        </p:grpSpPr>
        <p:sp>
          <p:nvSpPr>
            <p:cNvPr id="7" name="Freeform 7"/>
            <p:cNvSpPr/>
            <p:nvPr/>
          </p:nvSpPr>
          <p:spPr>
            <a:xfrm>
              <a:off x="0" y="0"/>
              <a:ext cx="3697929" cy="3697929"/>
            </a:xfrm>
            <a:custGeom>
              <a:avLst/>
              <a:gdLst/>
              <a:ahLst/>
              <a:cxnLst/>
              <a:rect l="l" t="t" r="r" b="b"/>
              <a:pathLst>
                <a:path w="3697929" h="3697929">
                  <a:moveTo>
                    <a:pt x="0" y="0"/>
                  </a:moveTo>
                  <a:lnTo>
                    <a:pt x="3697929" y="0"/>
                  </a:lnTo>
                  <a:lnTo>
                    <a:pt x="3697929" y="3697929"/>
                  </a:lnTo>
                  <a:lnTo>
                    <a:pt x="0" y="369792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8" name="Freeform 8"/>
            <p:cNvSpPr/>
            <p:nvPr/>
          </p:nvSpPr>
          <p:spPr>
            <a:xfrm>
              <a:off x="680904" y="815357"/>
              <a:ext cx="2336121" cy="2198874"/>
            </a:xfrm>
            <a:custGeom>
              <a:avLst/>
              <a:gdLst/>
              <a:ahLst/>
              <a:cxnLst/>
              <a:rect l="l" t="t" r="r" b="b"/>
              <a:pathLst>
                <a:path w="2336121" h="2198874">
                  <a:moveTo>
                    <a:pt x="0" y="0"/>
                  </a:moveTo>
                  <a:lnTo>
                    <a:pt x="2336121" y="0"/>
                  </a:lnTo>
                  <a:lnTo>
                    <a:pt x="2336121" y="2198874"/>
                  </a:lnTo>
                  <a:lnTo>
                    <a:pt x="0" y="219887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grpSp>
      <p:grpSp>
        <p:nvGrpSpPr>
          <p:cNvPr id="9" name="Group 9"/>
          <p:cNvGrpSpPr/>
          <p:nvPr/>
        </p:nvGrpSpPr>
        <p:grpSpPr>
          <a:xfrm>
            <a:off x="9199568" y="2736053"/>
            <a:ext cx="2773447" cy="2773447"/>
            <a:chOff x="0" y="0"/>
            <a:chExt cx="3697929" cy="3697929"/>
          </a:xfrm>
        </p:grpSpPr>
        <p:sp>
          <p:nvSpPr>
            <p:cNvPr id="10" name="Freeform 10"/>
            <p:cNvSpPr/>
            <p:nvPr/>
          </p:nvSpPr>
          <p:spPr>
            <a:xfrm>
              <a:off x="0" y="0"/>
              <a:ext cx="3697929" cy="3697929"/>
            </a:xfrm>
            <a:custGeom>
              <a:avLst/>
              <a:gdLst/>
              <a:ahLst/>
              <a:cxnLst/>
              <a:rect l="l" t="t" r="r" b="b"/>
              <a:pathLst>
                <a:path w="3697929" h="3697929">
                  <a:moveTo>
                    <a:pt x="0" y="0"/>
                  </a:moveTo>
                  <a:lnTo>
                    <a:pt x="3697929" y="0"/>
                  </a:lnTo>
                  <a:lnTo>
                    <a:pt x="3697929" y="3697929"/>
                  </a:lnTo>
                  <a:lnTo>
                    <a:pt x="0" y="3697929"/>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11" name="Freeform 11"/>
            <p:cNvSpPr/>
            <p:nvPr/>
          </p:nvSpPr>
          <p:spPr>
            <a:xfrm>
              <a:off x="661347" y="707283"/>
              <a:ext cx="2375236" cy="2306948"/>
            </a:xfrm>
            <a:custGeom>
              <a:avLst/>
              <a:gdLst/>
              <a:ahLst/>
              <a:cxnLst/>
              <a:rect l="l" t="t" r="r" b="b"/>
              <a:pathLst>
                <a:path w="2375236" h="2306948">
                  <a:moveTo>
                    <a:pt x="0" y="0"/>
                  </a:moveTo>
                  <a:lnTo>
                    <a:pt x="2375235" y="0"/>
                  </a:lnTo>
                  <a:lnTo>
                    <a:pt x="2375235" y="2306948"/>
                  </a:lnTo>
                  <a:lnTo>
                    <a:pt x="0" y="2306948"/>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grpSp>
      <p:grpSp>
        <p:nvGrpSpPr>
          <p:cNvPr id="12" name="Group 12"/>
          <p:cNvGrpSpPr/>
          <p:nvPr/>
        </p:nvGrpSpPr>
        <p:grpSpPr>
          <a:xfrm>
            <a:off x="5517610" y="2746967"/>
            <a:ext cx="2773447" cy="2773447"/>
            <a:chOff x="0" y="0"/>
            <a:chExt cx="3697929" cy="3697929"/>
          </a:xfrm>
        </p:grpSpPr>
        <p:sp>
          <p:nvSpPr>
            <p:cNvPr id="13" name="Freeform 13"/>
            <p:cNvSpPr/>
            <p:nvPr/>
          </p:nvSpPr>
          <p:spPr>
            <a:xfrm>
              <a:off x="0" y="0"/>
              <a:ext cx="3697929" cy="3697929"/>
            </a:xfrm>
            <a:custGeom>
              <a:avLst/>
              <a:gdLst/>
              <a:ahLst/>
              <a:cxnLst/>
              <a:rect l="l" t="t" r="r" b="b"/>
              <a:pathLst>
                <a:path w="3697929" h="3697929">
                  <a:moveTo>
                    <a:pt x="0" y="0"/>
                  </a:moveTo>
                  <a:lnTo>
                    <a:pt x="3697929" y="0"/>
                  </a:lnTo>
                  <a:lnTo>
                    <a:pt x="3697929" y="3697929"/>
                  </a:lnTo>
                  <a:lnTo>
                    <a:pt x="0" y="3697929"/>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sp>
          <p:nvSpPr>
            <p:cNvPr id="14" name="Freeform 14"/>
            <p:cNvSpPr/>
            <p:nvPr/>
          </p:nvSpPr>
          <p:spPr>
            <a:xfrm>
              <a:off x="643996" y="626202"/>
              <a:ext cx="2409937" cy="2388029"/>
            </a:xfrm>
            <a:custGeom>
              <a:avLst/>
              <a:gdLst/>
              <a:ahLst/>
              <a:cxnLst/>
              <a:rect l="l" t="t" r="r" b="b"/>
              <a:pathLst>
                <a:path w="2409937" h="2388029">
                  <a:moveTo>
                    <a:pt x="0" y="0"/>
                  </a:moveTo>
                  <a:lnTo>
                    <a:pt x="2409937" y="0"/>
                  </a:lnTo>
                  <a:lnTo>
                    <a:pt x="2409937" y="2388029"/>
                  </a:lnTo>
                  <a:lnTo>
                    <a:pt x="0" y="2388029"/>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US"/>
            </a:p>
          </p:txBody>
        </p:sp>
      </p:grpSp>
      <p:sp>
        <p:nvSpPr>
          <p:cNvPr id="15" name="Freeform 15"/>
          <p:cNvSpPr/>
          <p:nvPr/>
        </p:nvSpPr>
        <p:spPr>
          <a:xfrm>
            <a:off x="4757641" y="3818455"/>
            <a:ext cx="608643" cy="608643"/>
          </a:xfrm>
          <a:custGeom>
            <a:avLst/>
            <a:gdLst/>
            <a:ahLst/>
            <a:cxnLst/>
            <a:rect l="l" t="t" r="r" b="b"/>
            <a:pathLst>
              <a:path w="608643" h="608643">
                <a:moveTo>
                  <a:pt x="0" y="0"/>
                </a:moveTo>
                <a:lnTo>
                  <a:pt x="608643" y="0"/>
                </a:lnTo>
                <a:lnTo>
                  <a:pt x="608643" y="608643"/>
                </a:lnTo>
                <a:lnTo>
                  <a:pt x="0" y="608643"/>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en-US"/>
          </a:p>
        </p:txBody>
      </p:sp>
      <p:sp>
        <p:nvSpPr>
          <p:cNvPr id="16" name="Freeform 16"/>
          <p:cNvSpPr/>
          <p:nvPr/>
        </p:nvSpPr>
        <p:spPr>
          <a:xfrm>
            <a:off x="8441086" y="3829369"/>
            <a:ext cx="608643" cy="608643"/>
          </a:xfrm>
          <a:custGeom>
            <a:avLst/>
            <a:gdLst/>
            <a:ahLst/>
            <a:cxnLst/>
            <a:rect l="l" t="t" r="r" b="b"/>
            <a:pathLst>
              <a:path w="608643" h="608643">
                <a:moveTo>
                  <a:pt x="0" y="0"/>
                </a:moveTo>
                <a:lnTo>
                  <a:pt x="608643" y="0"/>
                </a:lnTo>
                <a:lnTo>
                  <a:pt x="608643" y="608643"/>
                </a:lnTo>
                <a:lnTo>
                  <a:pt x="0" y="608643"/>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en-US"/>
          </a:p>
        </p:txBody>
      </p:sp>
      <p:sp>
        <p:nvSpPr>
          <p:cNvPr id="17" name="Freeform 17"/>
          <p:cNvSpPr/>
          <p:nvPr/>
        </p:nvSpPr>
        <p:spPr>
          <a:xfrm>
            <a:off x="12129367" y="3778611"/>
            <a:ext cx="1502260" cy="710159"/>
          </a:xfrm>
          <a:custGeom>
            <a:avLst/>
            <a:gdLst/>
            <a:ahLst/>
            <a:cxnLst/>
            <a:rect l="l" t="t" r="r" b="b"/>
            <a:pathLst>
              <a:path w="1502260" h="710159">
                <a:moveTo>
                  <a:pt x="0" y="0"/>
                </a:moveTo>
                <a:lnTo>
                  <a:pt x="1502260" y="0"/>
                </a:lnTo>
                <a:lnTo>
                  <a:pt x="1502260" y="710159"/>
                </a:lnTo>
                <a:lnTo>
                  <a:pt x="0" y="710159"/>
                </a:lnTo>
                <a:lnTo>
                  <a:pt x="0" y="0"/>
                </a:lnTo>
                <a:close/>
              </a:path>
            </a:pathLst>
          </a:custGeom>
          <a:blipFill>
            <a:blip r:embed="rId22">
              <a:extLst>
                <a:ext uri="{96DAC541-7B7A-43D3-8B79-37D633B846F1}">
                  <asvg:svgBlip xmlns:asvg="http://schemas.microsoft.com/office/drawing/2016/SVG/main" r:embed="rId23"/>
                </a:ext>
              </a:extLst>
            </a:blip>
            <a:stretch>
              <a:fillRect/>
            </a:stretch>
          </a:blipFill>
        </p:spPr>
        <p:txBody>
          <a:bodyPr/>
          <a:lstStyle/>
          <a:p>
            <a:endParaRPr lang="en-US"/>
          </a:p>
        </p:txBody>
      </p:sp>
      <p:sp>
        <p:nvSpPr>
          <p:cNvPr id="18" name="TextBox 18"/>
          <p:cNvSpPr txBox="1"/>
          <p:nvPr/>
        </p:nvSpPr>
        <p:spPr>
          <a:xfrm>
            <a:off x="1726573" y="609274"/>
            <a:ext cx="14834853" cy="2562110"/>
          </a:xfrm>
          <a:prstGeom prst="rect">
            <a:avLst/>
          </a:prstGeom>
        </p:spPr>
        <p:txBody>
          <a:bodyPr lIns="0" tIns="0" rIns="0" bIns="0" rtlCol="0" anchor="t">
            <a:spAutoFit/>
          </a:bodyPr>
          <a:lstStyle/>
          <a:p>
            <a:pPr algn="ctr">
              <a:lnSpc>
                <a:spcPts val="6637"/>
              </a:lnSpc>
            </a:pPr>
            <a:r>
              <a:rPr lang="en-US" sz="6704" b="1">
                <a:solidFill>
                  <a:srgbClr val="000000"/>
                </a:solidFill>
                <a:latin typeface="Catamaran Bold"/>
                <a:ea typeface="Catamaran Bold"/>
                <a:cs typeface="Catamaran Bold"/>
                <a:sym typeface="Catamaran Bold"/>
              </a:rPr>
              <a:t>Success for Young Parents Combinations and Sequences</a:t>
            </a:r>
          </a:p>
          <a:p>
            <a:pPr algn="ctr">
              <a:lnSpc>
                <a:spcPts val="6637"/>
              </a:lnSpc>
            </a:pPr>
            <a:endParaRPr lang="en-US" sz="6704" b="1">
              <a:solidFill>
                <a:srgbClr val="000000"/>
              </a:solidFill>
              <a:latin typeface="Catamaran Bold"/>
              <a:ea typeface="Catamaran Bold"/>
              <a:cs typeface="Catamaran Bold"/>
              <a:sym typeface="Catamaran Bold"/>
            </a:endParaRPr>
          </a:p>
        </p:txBody>
      </p:sp>
      <p:sp>
        <p:nvSpPr>
          <p:cNvPr id="19" name="TextBox 19"/>
          <p:cNvSpPr txBox="1"/>
          <p:nvPr/>
        </p:nvSpPr>
        <p:spPr>
          <a:xfrm>
            <a:off x="665605" y="6080869"/>
            <a:ext cx="17067925" cy="2693045"/>
          </a:xfrm>
          <a:prstGeom prst="rect">
            <a:avLst/>
          </a:prstGeom>
        </p:spPr>
        <p:txBody>
          <a:bodyPr wrap="square" lIns="0" tIns="0" rIns="0" bIns="0" rtlCol="0" anchor="t">
            <a:spAutoFit/>
          </a:bodyPr>
          <a:lstStyle/>
          <a:p>
            <a:pPr algn="l">
              <a:lnSpc>
                <a:spcPts val="4200"/>
              </a:lnSpc>
              <a:spcBef>
                <a:spcPct val="0"/>
              </a:spcBef>
            </a:pPr>
            <a:r>
              <a:rPr lang="en-US" sz="3000" dirty="0">
                <a:solidFill>
                  <a:srgbClr val="000000"/>
                </a:solidFill>
                <a:latin typeface="Catamaran"/>
                <a:ea typeface="Catamaran"/>
                <a:cs typeface="Catamaran"/>
                <a:sym typeface="Catamaran"/>
              </a:rPr>
              <a:t>1. Focus on being the best parent you can be.</a:t>
            </a:r>
          </a:p>
          <a:p>
            <a:pPr algn="l">
              <a:lnSpc>
                <a:spcPts val="4200"/>
              </a:lnSpc>
              <a:spcBef>
                <a:spcPct val="0"/>
              </a:spcBef>
            </a:pPr>
            <a:r>
              <a:rPr lang="en-US" sz="3000" dirty="0">
                <a:solidFill>
                  <a:srgbClr val="000000"/>
                </a:solidFill>
                <a:latin typeface="Catamaran"/>
                <a:ea typeface="Catamaran"/>
                <a:cs typeface="Catamaran"/>
                <a:sym typeface="Catamaran"/>
              </a:rPr>
              <a:t>2. Finish high school and get as much college or training as you can.</a:t>
            </a:r>
          </a:p>
          <a:p>
            <a:pPr algn="l">
              <a:lnSpc>
                <a:spcPts val="4200"/>
              </a:lnSpc>
              <a:spcBef>
                <a:spcPct val="0"/>
              </a:spcBef>
            </a:pPr>
            <a:r>
              <a:rPr lang="en-US" sz="3000" dirty="0">
                <a:solidFill>
                  <a:srgbClr val="000000"/>
                </a:solidFill>
                <a:latin typeface="Catamaran"/>
                <a:ea typeface="Catamaran"/>
                <a:cs typeface="Catamaran"/>
                <a:sym typeface="Catamaran"/>
              </a:rPr>
              <a:t>3. Obtain employment.</a:t>
            </a:r>
          </a:p>
          <a:p>
            <a:pPr algn="l">
              <a:lnSpc>
                <a:spcPts val="4200"/>
              </a:lnSpc>
              <a:spcBef>
                <a:spcPct val="0"/>
              </a:spcBef>
            </a:pPr>
            <a:r>
              <a:rPr lang="en-US" sz="3000" dirty="0">
                <a:solidFill>
                  <a:srgbClr val="000000"/>
                </a:solidFill>
                <a:latin typeface="Catamaran"/>
                <a:ea typeface="Catamaran"/>
                <a:cs typeface="Catamaran"/>
                <a:sym typeface="Catamaran"/>
              </a:rPr>
              <a:t>4. Decide, don’t slide with your love life. Have a committed partner—a spouse—BEFORE having a second child.</a:t>
            </a:r>
          </a:p>
          <a:p>
            <a:pPr algn="l">
              <a:lnSpc>
                <a:spcPts val="4200"/>
              </a:lnSpc>
              <a:spcBef>
                <a:spcPct val="0"/>
              </a:spcBef>
            </a:pPr>
            <a:endParaRPr lang="en-US" sz="3000" dirty="0">
              <a:solidFill>
                <a:srgbClr val="000000"/>
              </a:solidFill>
              <a:latin typeface="Catamaran"/>
              <a:ea typeface="Catamaran"/>
              <a:cs typeface="Catamaran"/>
              <a:sym typeface="Catamaran"/>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8763000"/>
            <a:ext cx="18288000" cy="1524000"/>
          </a:xfrm>
          <a:custGeom>
            <a:avLst/>
            <a:gdLst/>
            <a:ahLst/>
            <a:cxnLst/>
            <a:rect l="l" t="t" r="r" b="b"/>
            <a:pathLst>
              <a:path w="18288000" h="1524000">
                <a:moveTo>
                  <a:pt x="0" y="0"/>
                </a:moveTo>
                <a:lnTo>
                  <a:pt x="18288000" y="0"/>
                </a:lnTo>
                <a:lnTo>
                  <a:pt x="18288000" y="1524000"/>
                </a:lnTo>
                <a:lnTo>
                  <a:pt x="0" y="1524000"/>
                </a:lnTo>
                <a:lnTo>
                  <a:pt x="0" y="0"/>
                </a:lnTo>
                <a:close/>
              </a:path>
            </a:pathLst>
          </a:custGeom>
          <a:blipFill>
            <a:blip r:embed="rId3"/>
            <a:stretch>
              <a:fillRect/>
            </a:stretch>
          </a:blipFill>
        </p:spPr>
        <p:txBody>
          <a:bodyPr/>
          <a:lstStyle/>
          <a:p>
            <a:endParaRPr lang="en-US"/>
          </a:p>
        </p:txBody>
      </p:sp>
      <p:sp>
        <p:nvSpPr>
          <p:cNvPr id="3" name="TextBox 3"/>
          <p:cNvSpPr txBox="1"/>
          <p:nvPr/>
        </p:nvSpPr>
        <p:spPr>
          <a:xfrm>
            <a:off x="5223126" y="378256"/>
            <a:ext cx="7956882" cy="1654299"/>
          </a:xfrm>
          <a:prstGeom prst="rect">
            <a:avLst/>
          </a:prstGeom>
        </p:spPr>
        <p:txBody>
          <a:bodyPr wrap="square" lIns="0" tIns="0" rIns="0" bIns="0" rtlCol="0" anchor="t">
            <a:spAutoFit/>
          </a:bodyPr>
          <a:lstStyle/>
          <a:p>
            <a:pPr algn="ctr">
              <a:lnSpc>
                <a:spcPts val="12935"/>
              </a:lnSpc>
              <a:spcBef>
                <a:spcPct val="0"/>
              </a:spcBef>
            </a:pPr>
            <a:r>
              <a:rPr lang="en-US" sz="9239" b="1" dirty="0">
                <a:solidFill>
                  <a:srgbClr val="000000"/>
                </a:solidFill>
                <a:latin typeface="Catamaran Bold"/>
                <a:ea typeface="Catamaran Bold"/>
                <a:cs typeface="Catamaran Bold"/>
                <a:sym typeface="Catamaran Bold"/>
              </a:rPr>
              <a:t>Key Takeaways</a:t>
            </a:r>
          </a:p>
        </p:txBody>
      </p:sp>
      <p:sp>
        <p:nvSpPr>
          <p:cNvPr id="4" name="TextBox 4"/>
          <p:cNvSpPr txBox="1"/>
          <p:nvPr/>
        </p:nvSpPr>
        <p:spPr>
          <a:xfrm>
            <a:off x="9139238" y="5000625"/>
            <a:ext cx="9525" cy="257175"/>
          </a:xfrm>
          <a:prstGeom prst="rect">
            <a:avLst/>
          </a:prstGeom>
        </p:spPr>
        <p:txBody>
          <a:bodyPr lIns="0" tIns="0" rIns="0" bIns="0" rtlCol="0" anchor="t">
            <a:spAutoFit/>
          </a:bodyPr>
          <a:lstStyle/>
          <a:p>
            <a:pPr algn="ctr">
              <a:lnSpc>
                <a:spcPts val="2100"/>
              </a:lnSpc>
            </a:pPr>
            <a:endParaRPr/>
          </a:p>
        </p:txBody>
      </p:sp>
      <p:sp>
        <p:nvSpPr>
          <p:cNvPr id="5" name="TextBox 5"/>
          <p:cNvSpPr txBox="1"/>
          <p:nvPr/>
        </p:nvSpPr>
        <p:spPr>
          <a:xfrm>
            <a:off x="5117517" y="3941959"/>
            <a:ext cx="8062491" cy="818565"/>
          </a:xfrm>
          <a:prstGeom prst="rect">
            <a:avLst/>
          </a:prstGeom>
        </p:spPr>
        <p:txBody>
          <a:bodyPr lIns="0" tIns="0" rIns="0" bIns="0" rtlCol="0" anchor="t">
            <a:spAutoFit/>
          </a:bodyPr>
          <a:lstStyle/>
          <a:p>
            <a:pPr algn="ctr">
              <a:lnSpc>
                <a:spcPts val="6775"/>
              </a:lnSpc>
              <a:spcBef>
                <a:spcPct val="0"/>
              </a:spcBef>
            </a:pPr>
            <a:r>
              <a:rPr lang="en-US" sz="4839">
                <a:solidFill>
                  <a:srgbClr val="000000"/>
                </a:solidFill>
                <a:latin typeface="Catamaran"/>
                <a:ea typeface="Catamaran"/>
                <a:cs typeface="Catamaran"/>
                <a:sym typeface="Catamaran"/>
              </a:rPr>
              <a:t>What were your key takeaways?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8763000"/>
            <a:ext cx="18288000" cy="1524000"/>
          </a:xfrm>
          <a:custGeom>
            <a:avLst/>
            <a:gdLst/>
            <a:ahLst/>
            <a:cxnLst/>
            <a:rect l="l" t="t" r="r" b="b"/>
            <a:pathLst>
              <a:path w="18288000" h="1524000">
                <a:moveTo>
                  <a:pt x="0" y="0"/>
                </a:moveTo>
                <a:lnTo>
                  <a:pt x="18288000" y="0"/>
                </a:lnTo>
                <a:lnTo>
                  <a:pt x="18288000" y="1524000"/>
                </a:lnTo>
                <a:lnTo>
                  <a:pt x="0" y="1524000"/>
                </a:lnTo>
                <a:lnTo>
                  <a:pt x="0" y="0"/>
                </a:lnTo>
                <a:close/>
              </a:path>
            </a:pathLst>
          </a:custGeom>
          <a:blipFill>
            <a:blip r:embed="rId3"/>
            <a:stretch>
              <a:fillRect/>
            </a:stretch>
          </a:blipFill>
        </p:spPr>
        <p:txBody>
          <a:bodyPr/>
          <a:lstStyle/>
          <a:p>
            <a:endParaRPr lang="en-US"/>
          </a:p>
        </p:txBody>
      </p:sp>
      <p:sp>
        <p:nvSpPr>
          <p:cNvPr id="3" name="TextBox 3"/>
          <p:cNvSpPr txBox="1"/>
          <p:nvPr/>
        </p:nvSpPr>
        <p:spPr>
          <a:xfrm>
            <a:off x="5223126" y="288216"/>
            <a:ext cx="7883274" cy="1654299"/>
          </a:xfrm>
          <a:prstGeom prst="rect">
            <a:avLst/>
          </a:prstGeom>
        </p:spPr>
        <p:txBody>
          <a:bodyPr wrap="square" lIns="0" tIns="0" rIns="0" bIns="0" rtlCol="0" anchor="t">
            <a:spAutoFit/>
          </a:bodyPr>
          <a:lstStyle/>
          <a:p>
            <a:pPr algn="ctr">
              <a:lnSpc>
                <a:spcPts val="12935"/>
              </a:lnSpc>
              <a:spcBef>
                <a:spcPct val="0"/>
              </a:spcBef>
            </a:pPr>
            <a:r>
              <a:rPr lang="en-US" sz="9239" b="1" dirty="0">
                <a:solidFill>
                  <a:srgbClr val="000000"/>
                </a:solidFill>
                <a:latin typeface="Catamaran Bold"/>
                <a:ea typeface="Catamaran Bold"/>
                <a:cs typeface="Catamaran Bold"/>
                <a:sym typeface="Catamaran Bold"/>
              </a:rPr>
              <a:t>Key Takeaways</a:t>
            </a:r>
          </a:p>
        </p:txBody>
      </p:sp>
      <p:sp>
        <p:nvSpPr>
          <p:cNvPr id="4" name="TextBox 4"/>
          <p:cNvSpPr txBox="1"/>
          <p:nvPr/>
        </p:nvSpPr>
        <p:spPr>
          <a:xfrm>
            <a:off x="9139238" y="5000625"/>
            <a:ext cx="9525" cy="257175"/>
          </a:xfrm>
          <a:prstGeom prst="rect">
            <a:avLst/>
          </a:prstGeom>
        </p:spPr>
        <p:txBody>
          <a:bodyPr lIns="0" tIns="0" rIns="0" bIns="0" rtlCol="0" anchor="t">
            <a:spAutoFit/>
          </a:bodyPr>
          <a:lstStyle/>
          <a:p>
            <a:pPr algn="ctr">
              <a:lnSpc>
                <a:spcPts val="2100"/>
              </a:lnSpc>
            </a:pPr>
            <a:endParaRPr/>
          </a:p>
        </p:txBody>
      </p:sp>
      <p:sp>
        <p:nvSpPr>
          <p:cNvPr id="5" name="TextBox 5"/>
          <p:cNvSpPr txBox="1"/>
          <p:nvPr/>
        </p:nvSpPr>
        <p:spPr>
          <a:xfrm>
            <a:off x="1866154" y="2688079"/>
            <a:ext cx="14546166" cy="5647310"/>
          </a:xfrm>
          <a:prstGeom prst="rect">
            <a:avLst/>
          </a:prstGeom>
        </p:spPr>
        <p:txBody>
          <a:bodyPr lIns="0" tIns="0" rIns="0" bIns="0" rtlCol="0" anchor="t">
            <a:spAutoFit/>
          </a:bodyPr>
          <a:lstStyle/>
          <a:p>
            <a:pPr algn="ctr">
              <a:lnSpc>
                <a:spcPts val="6355"/>
              </a:lnSpc>
            </a:pPr>
            <a:r>
              <a:rPr lang="en-US" sz="4539">
                <a:solidFill>
                  <a:srgbClr val="000000"/>
                </a:solidFill>
                <a:latin typeface="Catamaran"/>
                <a:ea typeface="Catamaran"/>
                <a:cs typeface="Catamaran"/>
                <a:sym typeface="Catamaran"/>
              </a:rPr>
              <a:t>1. Following the Success Sequence significantly increases your chances of not being poor and of having a more stable and happy family life by your mid-30s. </a:t>
            </a:r>
          </a:p>
          <a:p>
            <a:pPr algn="ctr">
              <a:lnSpc>
                <a:spcPts val="3499"/>
              </a:lnSpc>
            </a:pPr>
            <a:endParaRPr lang="en-US" sz="4539">
              <a:solidFill>
                <a:srgbClr val="000000"/>
              </a:solidFill>
              <a:latin typeface="Catamaran"/>
              <a:ea typeface="Catamaran"/>
              <a:cs typeface="Catamaran"/>
              <a:sym typeface="Catamaran"/>
            </a:endParaRPr>
          </a:p>
          <a:p>
            <a:pPr algn="ctr">
              <a:lnSpc>
                <a:spcPts val="6355"/>
              </a:lnSpc>
            </a:pPr>
            <a:r>
              <a:rPr lang="en-US" sz="4539">
                <a:solidFill>
                  <a:srgbClr val="000000"/>
                </a:solidFill>
                <a:latin typeface="Catamaran"/>
                <a:ea typeface="Catamaran"/>
                <a:cs typeface="Catamaran"/>
                <a:sym typeface="Catamaran"/>
              </a:rPr>
              <a:t>2. If you want to have kids, marriage matters.</a:t>
            </a:r>
          </a:p>
          <a:p>
            <a:pPr algn="ctr">
              <a:lnSpc>
                <a:spcPts val="3499"/>
              </a:lnSpc>
            </a:pPr>
            <a:endParaRPr lang="en-US" sz="4539">
              <a:solidFill>
                <a:srgbClr val="000000"/>
              </a:solidFill>
              <a:latin typeface="Catamaran"/>
              <a:ea typeface="Catamaran"/>
              <a:cs typeface="Catamaran"/>
              <a:sym typeface="Catamaran"/>
            </a:endParaRPr>
          </a:p>
          <a:p>
            <a:pPr algn="ctr">
              <a:lnSpc>
                <a:spcPts val="6355"/>
              </a:lnSpc>
            </a:pPr>
            <a:r>
              <a:rPr lang="en-US" sz="4539">
                <a:solidFill>
                  <a:srgbClr val="000000"/>
                </a:solidFill>
                <a:latin typeface="Catamaran"/>
                <a:ea typeface="Catamaran"/>
                <a:cs typeface="Catamaran"/>
                <a:sym typeface="Catamaran"/>
              </a:rPr>
              <a:t>3. It’s never too late to get back on track. </a:t>
            </a:r>
          </a:p>
          <a:p>
            <a:pPr algn="ctr">
              <a:lnSpc>
                <a:spcPts val="6355"/>
              </a:lnSpc>
              <a:spcBef>
                <a:spcPct val="0"/>
              </a:spcBef>
            </a:pPr>
            <a:endParaRPr lang="en-US" sz="4539">
              <a:solidFill>
                <a:srgbClr val="000000"/>
              </a:solidFill>
              <a:latin typeface="Catamaran"/>
              <a:ea typeface="Catamaran"/>
              <a:cs typeface="Catamaran"/>
              <a:sym typeface="Catamaran"/>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8763000"/>
            <a:ext cx="18288000" cy="1524000"/>
          </a:xfrm>
          <a:custGeom>
            <a:avLst/>
            <a:gdLst/>
            <a:ahLst/>
            <a:cxnLst/>
            <a:rect l="l" t="t" r="r" b="b"/>
            <a:pathLst>
              <a:path w="18288000" h="1524000">
                <a:moveTo>
                  <a:pt x="0" y="0"/>
                </a:moveTo>
                <a:lnTo>
                  <a:pt x="18288000" y="0"/>
                </a:lnTo>
                <a:lnTo>
                  <a:pt x="18288000" y="1524000"/>
                </a:lnTo>
                <a:lnTo>
                  <a:pt x="0" y="1524000"/>
                </a:lnTo>
                <a:lnTo>
                  <a:pt x="0" y="0"/>
                </a:lnTo>
                <a:close/>
              </a:path>
            </a:pathLst>
          </a:custGeom>
          <a:blipFill>
            <a:blip r:embed="rId3"/>
            <a:stretch>
              <a:fillRect/>
            </a:stretch>
          </a:blipFill>
        </p:spPr>
        <p:txBody>
          <a:bodyPr/>
          <a:lstStyle/>
          <a:p>
            <a:endParaRPr lang="en-US"/>
          </a:p>
        </p:txBody>
      </p:sp>
      <p:sp>
        <p:nvSpPr>
          <p:cNvPr id="3" name="Freeform 3"/>
          <p:cNvSpPr/>
          <p:nvPr/>
        </p:nvSpPr>
        <p:spPr>
          <a:xfrm>
            <a:off x="9853497" y="624081"/>
            <a:ext cx="7405803" cy="6448573"/>
          </a:xfrm>
          <a:custGeom>
            <a:avLst/>
            <a:gdLst/>
            <a:ahLst/>
            <a:cxnLst/>
            <a:rect l="l" t="t" r="r" b="b"/>
            <a:pathLst>
              <a:path w="7405803" h="6448573">
                <a:moveTo>
                  <a:pt x="0" y="0"/>
                </a:moveTo>
                <a:lnTo>
                  <a:pt x="7405803" y="0"/>
                </a:lnTo>
                <a:lnTo>
                  <a:pt x="7405803" y="6448573"/>
                </a:lnTo>
                <a:lnTo>
                  <a:pt x="0" y="6448573"/>
                </a:lnTo>
                <a:lnTo>
                  <a:pt x="0" y="0"/>
                </a:lnTo>
                <a:close/>
              </a:path>
            </a:pathLst>
          </a:custGeom>
          <a:blipFill>
            <a:blip r:embed="rId4"/>
            <a:stretch>
              <a:fillRect l="-3038" t="-25226" r="-2507" b="-24170"/>
            </a:stretch>
          </a:blipFill>
        </p:spPr>
        <p:txBody>
          <a:bodyPr/>
          <a:lstStyle/>
          <a:p>
            <a:endParaRPr lang="en-US"/>
          </a:p>
        </p:txBody>
      </p:sp>
      <p:sp>
        <p:nvSpPr>
          <p:cNvPr id="4" name="Freeform 4"/>
          <p:cNvSpPr/>
          <p:nvPr/>
        </p:nvSpPr>
        <p:spPr>
          <a:xfrm>
            <a:off x="1028700" y="1832348"/>
            <a:ext cx="7704001" cy="6262144"/>
          </a:xfrm>
          <a:custGeom>
            <a:avLst/>
            <a:gdLst/>
            <a:ahLst/>
            <a:cxnLst/>
            <a:rect l="l" t="t" r="r" b="b"/>
            <a:pathLst>
              <a:path w="7704001" h="6262144">
                <a:moveTo>
                  <a:pt x="0" y="0"/>
                </a:moveTo>
                <a:lnTo>
                  <a:pt x="7704001" y="0"/>
                </a:lnTo>
                <a:lnTo>
                  <a:pt x="7704001" y="6262144"/>
                </a:lnTo>
                <a:lnTo>
                  <a:pt x="0" y="6262144"/>
                </a:lnTo>
                <a:lnTo>
                  <a:pt x="0" y="0"/>
                </a:lnTo>
                <a:close/>
              </a:path>
            </a:pathLst>
          </a:custGeom>
          <a:blipFill>
            <a:blip r:embed="rId5"/>
            <a:stretch>
              <a:fillRect t="-22218" r="-1460" b="-64780"/>
            </a:stretch>
          </a:blipFill>
          <a:ln cap="sq">
            <a:noFill/>
            <a:prstDash val="solid"/>
            <a:miter/>
          </a:ln>
        </p:spPr>
        <p:txBody>
          <a:bodyPr/>
          <a:lstStyle/>
          <a:p>
            <a:endParaRPr lang="en-US"/>
          </a:p>
        </p:txBody>
      </p:sp>
      <p:sp>
        <p:nvSpPr>
          <p:cNvPr id="5" name="TextBox 5"/>
          <p:cNvSpPr txBox="1"/>
          <p:nvPr/>
        </p:nvSpPr>
        <p:spPr>
          <a:xfrm>
            <a:off x="2432954" y="508000"/>
            <a:ext cx="4958446" cy="987450"/>
          </a:xfrm>
          <a:prstGeom prst="rect">
            <a:avLst/>
          </a:prstGeom>
        </p:spPr>
        <p:txBody>
          <a:bodyPr wrap="square" lIns="0" tIns="0" rIns="0" bIns="0" rtlCol="0" anchor="t">
            <a:spAutoFit/>
          </a:bodyPr>
          <a:lstStyle/>
          <a:p>
            <a:pPr algn="ctr">
              <a:lnSpc>
                <a:spcPts val="7699"/>
              </a:lnSpc>
            </a:pPr>
            <a:r>
              <a:rPr lang="en-US" sz="5499" dirty="0">
                <a:solidFill>
                  <a:srgbClr val="000000"/>
                </a:solidFill>
                <a:latin typeface="Catamaran"/>
                <a:ea typeface="Catamaran"/>
                <a:cs typeface="Catamaran"/>
                <a:sym typeface="Catamaran"/>
              </a:rPr>
              <a:t>Are you </a:t>
            </a:r>
            <a:r>
              <a:rPr lang="en-US" sz="5499" b="1" dirty="0">
                <a:solidFill>
                  <a:srgbClr val="000000"/>
                </a:solidFill>
                <a:latin typeface="Catamaran Bold"/>
                <a:ea typeface="Catamaran Bold"/>
                <a:cs typeface="Catamaran Bold"/>
                <a:sym typeface="Catamaran Bold"/>
              </a:rPr>
              <a:t>Sliding...</a:t>
            </a:r>
          </a:p>
        </p:txBody>
      </p:sp>
      <p:sp>
        <p:nvSpPr>
          <p:cNvPr id="6" name="TextBox 6"/>
          <p:cNvSpPr txBox="1"/>
          <p:nvPr/>
        </p:nvSpPr>
        <p:spPr>
          <a:xfrm>
            <a:off x="11673366" y="7337947"/>
            <a:ext cx="3947634" cy="987450"/>
          </a:xfrm>
          <a:prstGeom prst="rect">
            <a:avLst/>
          </a:prstGeom>
        </p:spPr>
        <p:txBody>
          <a:bodyPr wrap="square" lIns="0" tIns="0" rIns="0" bIns="0" rtlCol="0" anchor="t">
            <a:spAutoFit/>
          </a:bodyPr>
          <a:lstStyle/>
          <a:p>
            <a:pPr algn="ctr">
              <a:lnSpc>
                <a:spcPts val="7699"/>
              </a:lnSpc>
            </a:pPr>
            <a:r>
              <a:rPr lang="en-US" sz="5499" dirty="0">
                <a:solidFill>
                  <a:srgbClr val="000000"/>
                </a:solidFill>
                <a:latin typeface="Catamaran"/>
                <a:ea typeface="Catamaran"/>
                <a:cs typeface="Catamaran"/>
                <a:sym typeface="Catamaran"/>
              </a:rPr>
              <a:t>or </a:t>
            </a:r>
            <a:r>
              <a:rPr lang="en-US" sz="5499" b="1" dirty="0">
                <a:solidFill>
                  <a:srgbClr val="000000"/>
                </a:solidFill>
                <a:latin typeface="Catamaran Bold"/>
                <a:ea typeface="Catamaran Bold"/>
                <a:cs typeface="Catamaran Bold"/>
                <a:sym typeface="Catamaran Bold"/>
              </a:rPr>
              <a:t>Deciding?</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8763000"/>
            <a:ext cx="18288000" cy="1524000"/>
          </a:xfrm>
          <a:custGeom>
            <a:avLst/>
            <a:gdLst/>
            <a:ahLst/>
            <a:cxnLst/>
            <a:rect l="l" t="t" r="r" b="b"/>
            <a:pathLst>
              <a:path w="18288000" h="1524000">
                <a:moveTo>
                  <a:pt x="0" y="0"/>
                </a:moveTo>
                <a:lnTo>
                  <a:pt x="18288000" y="0"/>
                </a:lnTo>
                <a:lnTo>
                  <a:pt x="18288000" y="1524000"/>
                </a:lnTo>
                <a:lnTo>
                  <a:pt x="0" y="1524000"/>
                </a:lnTo>
                <a:lnTo>
                  <a:pt x="0" y="0"/>
                </a:lnTo>
                <a:close/>
              </a:path>
            </a:pathLst>
          </a:custGeom>
          <a:blipFill>
            <a:blip r:embed="rId3"/>
            <a:stretch>
              <a:fillRect/>
            </a:stretch>
          </a:blipFill>
        </p:spPr>
        <p:txBody>
          <a:bodyPr/>
          <a:lstStyle/>
          <a:p>
            <a:endParaRPr lang="en-US"/>
          </a:p>
        </p:txBody>
      </p:sp>
      <p:grpSp>
        <p:nvGrpSpPr>
          <p:cNvPr id="3" name="Group 3"/>
          <p:cNvGrpSpPr/>
          <p:nvPr/>
        </p:nvGrpSpPr>
        <p:grpSpPr>
          <a:xfrm>
            <a:off x="7565522" y="1986543"/>
            <a:ext cx="3156957" cy="3156957"/>
            <a:chOff x="0" y="0"/>
            <a:chExt cx="4209276" cy="4209276"/>
          </a:xfrm>
        </p:grpSpPr>
        <p:sp>
          <p:nvSpPr>
            <p:cNvPr id="4" name="Freeform 4"/>
            <p:cNvSpPr/>
            <p:nvPr/>
          </p:nvSpPr>
          <p:spPr>
            <a:xfrm>
              <a:off x="0" y="0"/>
              <a:ext cx="4209276" cy="4209276"/>
            </a:xfrm>
            <a:custGeom>
              <a:avLst/>
              <a:gdLst/>
              <a:ahLst/>
              <a:cxnLst/>
              <a:rect l="l" t="t" r="r" b="b"/>
              <a:pathLst>
                <a:path w="4209276" h="4209276">
                  <a:moveTo>
                    <a:pt x="0" y="0"/>
                  </a:moveTo>
                  <a:lnTo>
                    <a:pt x="4209276" y="0"/>
                  </a:lnTo>
                  <a:lnTo>
                    <a:pt x="4209276" y="4209276"/>
                  </a:lnTo>
                  <a:lnTo>
                    <a:pt x="0" y="420927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Freeform 5"/>
            <p:cNvSpPr/>
            <p:nvPr/>
          </p:nvSpPr>
          <p:spPr>
            <a:xfrm>
              <a:off x="482313" y="998953"/>
              <a:ext cx="3286744" cy="2276817"/>
            </a:xfrm>
            <a:custGeom>
              <a:avLst/>
              <a:gdLst/>
              <a:ahLst/>
              <a:cxnLst/>
              <a:rect l="l" t="t" r="r" b="b"/>
              <a:pathLst>
                <a:path w="3286744" h="2276817">
                  <a:moveTo>
                    <a:pt x="0" y="0"/>
                  </a:moveTo>
                  <a:lnTo>
                    <a:pt x="3286744" y="0"/>
                  </a:lnTo>
                  <a:lnTo>
                    <a:pt x="3286744" y="2276817"/>
                  </a:lnTo>
                  <a:lnTo>
                    <a:pt x="0" y="227681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grpSp>
        <p:nvGrpSpPr>
          <p:cNvPr id="6" name="Group 6"/>
          <p:cNvGrpSpPr/>
          <p:nvPr/>
        </p:nvGrpSpPr>
        <p:grpSpPr>
          <a:xfrm>
            <a:off x="5577870" y="4914407"/>
            <a:ext cx="3169429" cy="3169429"/>
            <a:chOff x="0" y="0"/>
            <a:chExt cx="4225905" cy="4225905"/>
          </a:xfrm>
        </p:grpSpPr>
        <p:sp>
          <p:nvSpPr>
            <p:cNvPr id="7" name="Freeform 7"/>
            <p:cNvSpPr/>
            <p:nvPr/>
          </p:nvSpPr>
          <p:spPr>
            <a:xfrm>
              <a:off x="0" y="0"/>
              <a:ext cx="4225905" cy="4225905"/>
            </a:xfrm>
            <a:custGeom>
              <a:avLst/>
              <a:gdLst/>
              <a:ahLst/>
              <a:cxnLst/>
              <a:rect l="l" t="t" r="r" b="b"/>
              <a:pathLst>
                <a:path w="4225905" h="4225905">
                  <a:moveTo>
                    <a:pt x="0" y="0"/>
                  </a:moveTo>
                  <a:lnTo>
                    <a:pt x="4225905" y="0"/>
                  </a:lnTo>
                  <a:lnTo>
                    <a:pt x="4225905" y="4225905"/>
                  </a:lnTo>
                  <a:lnTo>
                    <a:pt x="0" y="422590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8" name="Freeform 8"/>
            <p:cNvSpPr/>
            <p:nvPr/>
          </p:nvSpPr>
          <p:spPr>
            <a:xfrm>
              <a:off x="735943" y="715609"/>
              <a:ext cx="2754019" cy="2728982"/>
            </a:xfrm>
            <a:custGeom>
              <a:avLst/>
              <a:gdLst/>
              <a:ahLst/>
              <a:cxnLst/>
              <a:rect l="l" t="t" r="r" b="b"/>
              <a:pathLst>
                <a:path w="2754019" h="2728982">
                  <a:moveTo>
                    <a:pt x="0" y="0"/>
                  </a:moveTo>
                  <a:lnTo>
                    <a:pt x="2754019" y="0"/>
                  </a:lnTo>
                  <a:lnTo>
                    <a:pt x="2754019" y="2728982"/>
                  </a:lnTo>
                  <a:lnTo>
                    <a:pt x="0" y="272898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grpSp>
      <p:grpSp>
        <p:nvGrpSpPr>
          <p:cNvPr id="9" name="Group 9"/>
          <p:cNvGrpSpPr/>
          <p:nvPr/>
        </p:nvGrpSpPr>
        <p:grpSpPr>
          <a:xfrm>
            <a:off x="9540701" y="4914407"/>
            <a:ext cx="3169429" cy="3169429"/>
            <a:chOff x="0" y="0"/>
            <a:chExt cx="4225905" cy="4225905"/>
          </a:xfrm>
        </p:grpSpPr>
        <p:sp>
          <p:nvSpPr>
            <p:cNvPr id="10" name="Freeform 10"/>
            <p:cNvSpPr/>
            <p:nvPr/>
          </p:nvSpPr>
          <p:spPr>
            <a:xfrm>
              <a:off x="0" y="0"/>
              <a:ext cx="4225905" cy="4225905"/>
            </a:xfrm>
            <a:custGeom>
              <a:avLst/>
              <a:gdLst/>
              <a:ahLst/>
              <a:cxnLst/>
              <a:rect l="l" t="t" r="r" b="b"/>
              <a:pathLst>
                <a:path w="4225905" h="4225905">
                  <a:moveTo>
                    <a:pt x="0" y="0"/>
                  </a:moveTo>
                  <a:lnTo>
                    <a:pt x="4225905" y="0"/>
                  </a:lnTo>
                  <a:lnTo>
                    <a:pt x="4225905" y="4225905"/>
                  </a:lnTo>
                  <a:lnTo>
                    <a:pt x="0" y="4225905"/>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11" name="Freeform 11"/>
            <p:cNvSpPr/>
            <p:nvPr/>
          </p:nvSpPr>
          <p:spPr>
            <a:xfrm>
              <a:off x="518988" y="670415"/>
              <a:ext cx="3187929" cy="2885076"/>
            </a:xfrm>
            <a:custGeom>
              <a:avLst/>
              <a:gdLst/>
              <a:ahLst/>
              <a:cxnLst/>
              <a:rect l="l" t="t" r="r" b="b"/>
              <a:pathLst>
                <a:path w="3187929" h="2885076">
                  <a:moveTo>
                    <a:pt x="0" y="0"/>
                  </a:moveTo>
                  <a:lnTo>
                    <a:pt x="3187929" y="0"/>
                  </a:lnTo>
                  <a:lnTo>
                    <a:pt x="3187929" y="2885075"/>
                  </a:lnTo>
                  <a:lnTo>
                    <a:pt x="0" y="2885075"/>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grpSp>
      <p:sp>
        <p:nvSpPr>
          <p:cNvPr id="12" name="TextBox 12"/>
          <p:cNvSpPr txBox="1"/>
          <p:nvPr/>
        </p:nvSpPr>
        <p:spPr>
          <a:xfrm>
            <a:off x="5658480" y="320445"/>
            <a:ext cx="6971040" cy="1264110"/>
          </a:xfrm>
          <a:prstGeom prst="rect">
            <a:avLst/>
          </a:prstGeom>
        </p:spPr>
        <p:txBody>
          <a:bodyPr lIns="0" tIns="0" rIns="0" bIns="0" rtlCol="0" anchor="t">
            <a:spAutoFit/>
          </a:bodyPr>
          <a:lstStyle/>
          <a:p>
            <a:pPr algn="ctr">
              <a:lnSpc>
                <a:spcPts val="10300"/>
              </a:lnSpc>
              <a:spcBef>
                <a:spcPct val="0"/>
              </a:spcBef>
            </a:pPr>
            <a:r>
              <a:rPr lang="en-US" sz="7357" b="1">
                <a:solidFill>
                  <a:srgbClr val="000000"/>
                </a:solidFill>
                <a:latin typeface="Catamaran Bold"/>
                <a:ea typeface="Catamaran Bold"/>
                <a:cs typeface="Catamaran Bold"/>
                <a:sym typeface="Catamaran Bold"/>
              </a:rPr>
              <a:t>My Success Plans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8171" y="8804279"/>
            <a:ext cx="18288000" cy="1524000"/>
          </a:xfrm>
          <a:custGeom>
            <a:avLst/>
            <a:gdLst/>
            <a:ahLst/>
            <a:cxnLst/>
            <a:rect l="l" t="t" r="r" b="b"/>
            <a:pathLst>
              <a:path w="18288000" h="1524000">
                <a:moveTo>
                  <a:pt x="0" y="0"/>
                </a:moveTo>
                <a:lnTo>
                  <a:pt x="18288000" y="0"/>
                </a:lnTo>
                <a:lnTo>
                  <a:pt x="18288000" y="1524000"/>
                </a:lnTo>
                <a:lnTo>
                  <a:pt x="0" y="1524000"/>
                </a:lnTo>
                <a:lnTo>
                  <a:pt x="0" y="0"/>
                </a:lnTo>
                <a:close/>
              </a:path>
            </a:pathLst>
          </a:custGeom>
          <a:blipFill>
            <a:blip r:embed="rId3"/>
            <a:stretch>
              <a:fillRect/>
            </a:stretch>
          </a:blipFill>
        </p:spPr>
        <p:txBody>
          <a:bodyPr/>
          <a:lstStyle/>
          <a:p>
            <a:endParaRPr lang="en-US"/>
          </a:p>
        </p:txBody>
      </p:sp>
      <p:sp>
        <p:nvSpPr>
          <p:cNvPr id="3" name="TextBox 3"/>
          <p:cNvSpPr txBox="1"/>
          <p:nvPr/>
        </p:nvSpPr>
        <p:spPr>
          <a:xfrm>
            <a:off x="6521684" y="866775"/>
            <a:ext cx="5365515" cy="1538883"/>
          </a:xfrm>
          <a:prstGeom prst="rect">
            <a:avLst/>
          </a:prstGeom>
        </p:spPr>
        <p:txBody>
          <a:bodyPr wrap="square" lIns="0" tIns="0" rIns="0" bIns="0" rtlCol="0" anchor="t">
            <a:spAutoFit/>
          </a:bodyPr>
          <a:lstStyle/>
          <a:p>
            <a:pPr algn="ctr">
              <a:lnSpc>
                <a:spcPts val="12037"/>
              </a:lnSpc>
              <a:spcBef>
                <a:spcPct val="0"/>
              </a:spcBef>
            </a:pPr>
            <a:r>
              <a:rPr lang="en-US" sz="8598" b="1" dirty="0">
                <a:solidFill>
                  <a:srgbClr val="000000"/>
                </a:solidFill>
                <a:latin typeface="Catamaran Bold"/>
                <a:ea typeface="Catamaran Bold"/>
                <a:cs typeface="Catamaran Bold"/>
                <a:sym typeface="Catamaran Bold"/>
              </a:rPr>
              <a:t>Homework</a:t>
            </a:r>
          </a:p>
        </p:txBody>
      </p:sp>
      <p:sp>
        <p:nvSpPr>
          <p:cNvPr id="4" name="TextBox 4"/>
          <p:cNvSpPr txBox="1"/>
          <p:nvPr/>
        </p:nvSpPr>
        <p:spPr>
          <a:xfrm>
            <a:off x="1044095" y="3498000"/>
            <a:ext cx="16199809" cy="1645500"/>
          </a:xfrm>
          <a:prstGeom prst="rect">
            <a:avLst/>
          </a:prstGeom>
        </p:spPr>
        <p:txBody>
          <a:bodyPr lIns="0" tIns="0" rIns="0" bIns="0" rtlCol="0" anchor="t">
            <a:spAutoFit/>
          </a:bodyPr>
          <a:lstStyle/>
          <a:p>
            <a:pPr algn="ctr">
              <a:lnSpc>
                <a:spcPts val="6652"/>
              </a:lnSpc>
              <a:spcBef>
                <a:spcPct val="0"/>
              </a:spcBef>
            </a:pPr>
            <a:r>
              <a:rPr lang="en-US" sz="4752">
                <a:solidFill>
                  <a:srgbClr val="000000"/>
                </a:solidFill>
                <a:latin typeface="Catamaran"/>
                <a:ea typeface="Catamaran"/>
                <a:cs typeface="Catamaran"/>
                <a:sym typeface="Catamaran"/>
              </a:rPr>
              <a:t>Share your success plans with a parent or trusted adult. Talk with them about what you learned today, and discuss this question: </a:t>
            </a:r>
          </a:p>
        </p:txBody>
      </p:sp>
      <p:sp>
        <p:nvSpPr>
          <p:cNvPr id="5" name="TextBox 5"/>
          <p:cNvSpPr txBox="1"/>
          <p:nvPr/>
        </p:nvSpPr>
        <p:spPr>
          <a:xfrm>
            <a:off x="907753" y="5641624"/>
            <a:ext cx="16336152" cy="1905355"/>
          </a:xfrm>
          <a:prstGeom prst="rect">
            <a:avLst/>
          </a:prstGeom>
        </p:spPr>
        <p:txBody>
          <a:bodyPr lIns="0" tIns="0" rIns="0" bIns="0" rtlCol="0" anchor="t">
            <a:spAutoFit/>
          </a:bodyPr>
          <a:lstStyle/>
          <a:p>
            <a:pPr algn="ctr">
              <a:lnSpc>
                <a:spcPts val="7680"/>
              </a:lnSpc>
              <a:spcBef>
                <a:spcPct val="0"/>
              </a:spcBef>
            </a:pPr>
            <a:r>
              <a:rPr lang="en-US" sz="5485" b="1">
                <a:solidFill>
                  <a:srgbClr val="000000"/>
                </a:solidFill>
                <a:latin typeface="Catamaran Bold"/>
                <a:ea typeface="Catamaran Bold"/>
                <a:cs typeface="Catamaran Bold"/>
                <a:sym typeface="Catamaran Bold"/>
              </a:rPr>
              <a:t>“What advice would you give your 16-year-old self about money and life choices?”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514350" y="2321590"/>
            <a:ext cx="17259300" cy="5813425"/>
          </a:xfrm>
          <a:prstGeom prst="rect">
            <a:avLst/>
          </a:prstGeom>
        </p:spPr>
        <p:txBody>
          <a:bodyPr lIns="0" tIns="0" rIns="0" bIns="0" rtlCol="0" anchor="t">
            <a:spAutoFit/>
          </a:bodyPr>
          <a:lstStyle/>
          <a:p>
            <a:pPr algn="l">
              <a:lnSpc>
                <a:spcPts val="4900"/>
              </a:lnSpc>
              <a:spcBef>
                <a:spcPct val="0"/>
              </a:spcBef>
            </a:pPr>
            <a:r>
              <a:rPr lang="en-US" sz="3500" dirty="0">
                <a:solidFill>
                  <a:srgbClr val="000000"/>
                </a:solidFill>
                <a:latin typeface="Catamaran"/>
                <a:ea typeface="Catamaran"/>
                <a:cs typeface="Catamaran"/>
                <a:sym typeface="Catamaran"/>
              </a:rPr>
              <a:t>Use of the free PowerPoint Presentation is limited to the accompanying purchased curriculum. Slides may be deleted or additional slides can be added to our base presentation for the sole purpose of teaching the Love Notes curriculum. However, reproduction of art and photos in the presentation is unauthorized. </a:t>
            </a:r>
          </a:p>
          <a:p>
            <a:pPr algn="l">
              <a:lnSpc>
                <a:spcPts val="5377"/>
              </a:lnSpc>
              <a:spcBef>
                <a:spcPct val="0"/>
              </a:spcBef>
            </a:pPr>
            <a:endParaRPr lang="en-US" sz="3500" dirty="0">
              <a:solidFill>
                <a:srgbClr val="000000"/>
              </a:solidFill>
              <a:latin typeface="Catamaran"/>
              <a:ea typeface="Catamaran"/>
              <a:cs typeface="Catamaran"/>
              <a:sym typeface="Catamaran"/>
            </a:endParaRPr>
          </a:p>
          <a:p>
            <a:pPr algn="l">
              <a:lnSpc>
                <a:spcPts val="4200"/>
              </a:lnSpc>
              <a:spcBef>
                <a:spcPct val="0"/>
              </a:spcBef>
            </a:pPr>
            <a:r>
              <a:rPr lang="en-US" sz="3000" dirty="0">
                <a:solidFill>
                  <a:srgbClr val="000000"/>
                </a:solidFill>
                <a:latin typeface="Catamaran"/>
                <a:ea typeface="Catamaran"/>
                <a:cs typeface="Catamaran"/>
                <a:sym typeface="Catamaran"/>
              </a:rPr>
              <a:t>Presentation created in Canva. </a:t>
            </a:r>
          </a:p>
          <a:p>
            <a:pPr algn="l">
              <a:lnSpc>
                <a:spcPts val="4200"/>
              </a:lnSpc>
              <a:spcBef>
                <a:spcPct val="0"/>
              </a:spcBef>
            </a:pPr>
            <a:r>
              <a:rPr lang="en-US" sz="3000" dirty="0">
                <a:solidFill>
                  <a:srgbClr val="000000"/>
                </a:solidFill>
                <a:latin typeface="Catamaran"/>
                <a:ea typeface="Catamaran"/>
                <a:cs typeface="Catamaran"/>
                <a:sym typeface="Catamaran"/>
              </a:rPr>
              <a:t>Photos used with permission from Canva, </a:t>
            </a:r>
            <a:r>
              <a:rPr lang="en-US" sz="3000" dirty="0" err="1">
                <a:solidFill>
                  <a:srgbClr val="000000"/>
                </a:solidFill>
                <a:latin typeface="Catamaran"/>
                <a:ea typeface="Catamaran"/>
                <a:cs typeface="Catamaran"/>
                <a:sym typeface="Catamaran"/>
              </a:rPr>
              <a:t>IStockPhoto</a:t>
            </a:r>
            <a:r>
              <a:rPr lang="en-US" sz="3000" dirty="0">
                <a:solidFill>
                  <a:srgbClr val="000000"/>
                </a:solidFill>
                <a:latin typeface="Catamaran"/>
                <a:ea typeface="Catamaran"/>
                <a:cs typeface="Catamaran"/>
                <a:sym typeface="Catamaran"/>
              </a:rPr>
              <a:t>®, </a:t>
            </a:r>
            <a:r>
              <a:rPr lang="en-US" sz="3000" dirty="0" err="1">
                <a:solidFill>
                  <a:srgbClr val="000000"/>
                </a:solidFill>
                <a:latin typeface="Catamaran"/>
                <a:ea typeface="Catamaran"/>
                <a:cs typeface="Catamaran"/>
                <a:sym typeface="Catamaran"/>
              </a:rPr>
              <a:t>BigStockPhoto</a:t>
            </a:r>
            <a:r>
              <a:rPr lang="en-US" sz="3000" dirty="0">
                <a:solidFill>
                  <a:srgbClr val="000000"/>
                </a:solidFill>
                <a:latin typeface="Catamaran"/>
                <a:ea typeface="Catamaran"/>
                <a:cs typeface="Catamaran"/>
                <a:sym typeface="Catamaran"/>
              </a:rPr>
              <a:t>, and </a:t>
            </a:r>
            <a:r>
              <a:rPr lang="en-US" sz="3000" dirty="0" err="1">
                <a:solidFill>
                  <a:srgbClr val="000000"/>
                </a:solidFill>
                <a:latin typeface="Catamaran"/>
                <a:ea typeface="Catamaran"/>
                <a:cs typeface="Catamaran"/>
                <a:sym typeface="Catamaran"/>
              </a:rPr>
              <a:t>AdobeStock</a:t>
            </a:r>
            <a:r>
              <a:rPr lang="en-US" sz="3000" dirty="0">
                <a:solidFill>
                  <a:srgbClr val="000000"/>
                </a:solidFill>
                <a:latin typeface="Catamaran"/>
                <a:ea typeface="Catamaran"/>
                <a:cs typeface="Catamaran"/>
                <a:sym typeface="Catamaran"/>
              </a:rPr>
              <a:t>. All Rights Reserved.</a:t>
            </a:r>
          </a:p>
          <a:p>
            <a:pPr algn="l">
              <a:lnSpc>
                <a:spcPts val="4200"/>
              </a:lnSpc>
              <a:spcBef>
                <a:spcPct val="0"/>
              </a:spcBef>
            </a:pPr>
            <a:r>
              <a:rPr lang="en-US" sz="3000" dirty="0">
                <a:solidFill>
                  <a:srgbClr val="000000"/>
                </a:solidFill>
                <a:latin typeface="Catamaran"/>
                <a:ea typeface="Catamaran"/>
                <a:cs typeface="Catamaran"/>
                <a:sym typeface="Catamaran"/>
              </a:rPr>
              <a:t>Some clipart created and used with permission from Randy Clark.</a:t>
            </a:r>
          </a:p>
          <a:p>
            <a:pPr algn="l">
              <a:lnSpc>
                <a:spcPts val="4200"/>
              </a:lnSpc>
              <a:spcBef>
                <a:spcPct val="0"/>
              </a:spcBef>
            </a:pPr>
            <a:r>
              <a:rPr lang="en-US" sz="3000" dirty="0">
                <a:solidFill>
                  <a:srgbClr val="000000"/>
                </a:solidFill>
                <a:latin typeface="Catamaran"/>
                <a:ea typeface="Catamaran"/>
                <a:cs typeface="Catamaran"/>
                <a:sym typeface="Catamaran"/>
              </a:rPr>
              <a:t>Additional art and photos used with permission from PREP® and Canva. All Rights Reserved.</a:t>
            </a:r>
          </a:p>
          <a:p>
            <a:pPr algn="l">
              <a:lnSpc>
                <a:spcPts val="4200"/>
              </a:lnSpc>
              <a:spcBef>
                <a:spcPct val="0"/>
              </a:spcBef>
            </a:pPr>
            <a:r>
              <a:rPr lang="en-US" sz="3000" dirty="0">
                <a:solidFill>
                  <a:srgbClr val="000000"/>
                </a:solidFill>
                <a:latin typeface="Catamaran"/>
                <a:ea typeface="Catamaran"/>
                <a:cs typeface="Catamaran"/>
                <a:sym typeface="Catamaran"/>
              </a:rPr>
              <a:t>Copyright © 2025. The Dibble Institute. All Rights Reserved.</a:t>
            </a:r>
          </a:p>
        </p:txBody>
      </p:sp>
      <p:sp>
        <p:nvSpPr>
          <p:cNvPr id="3" name="Freeform 3"/>
          <p:cNvSpPr/>
          <p:nvPr/>
        </p:nvSpPr>
        <p:spPr>
          <a:xfrm>
            <a:off x="-68171" y="8804279"/>
            <a:ext cx="18288000" cy="1524000"/>
          </a:xfrm>
          <a:custGeom>
            <a:avLst/>
            <a:gdLst/>
            <a:ahLst/>
            <a:cxnLst/>
            <a:rect l="l" t="t" r="r" b="b"/>
            <a:pathLst>
              <a:path w="18288000" h="1524000">
                <a:moveTo>
                  <a:pt x="0" y="0"/>
                </a:moveTo>
                <a:lnTo>
                  <a:pt x="18288000" y="0"/>
                </a:lnTo>
                <a:lnTo>
                  <a:pt x="18288000" y="1524000"/>
                </a:lnTo>
                <a:lnTo>
                  <a:pt x="0" y="1524000"/>
                </a:lnTo>
                <a:lnTo>
                  <a:pt x="0" y="0"/>
                </a:lnTo>
                <a:close/>
              </a:path>
            </a:pathLst>
          </a:custGeom>
          <a:blipFill>
            <a:blip r:embed="rId2"/>
            <a:stretch>
              <a:fillRect/>
            </a:stretch>
          </a:blipFill>
        </p:spPr>
        <p:txBody>
          <a:bodyPr/>
          <a:lstStyle/>
          <a:p>
            <a:endParaRPr lang="en-US"/>
          </a:p>
        </p:txBody>
      </p:sp>
      <p:sp>
        <p:nvSpPr>
          <p:cNvPr id="4" name="TextBox 4"/>
          <p:cNvSpPr txBox="1"/>
          <p:nvPr/>
        </p:nvSpPr>
        <p:spPr>
          <a:xfrm>
            <a:off x="6739176" y="435624"/>
            <a:ext cx="4995624" cy="1359346"/>
          </a:xfrm>
          <a:prstGeom prst="rect">
            <a:avLst/>
          </a:prstGeom>
        </p:spPr>
        <p:txBody>
          <a:bodyPr wrap="square" lIns="0" tIns="0" rIns="0" bIns="0" rtlCol="0" anchor="t">
            <a:spAutoFit/>
          </a:bodyPr>
          <a:lstStyle/>
          <a:p>
            <a:pPr algn="ctr">
              <a:lnSpc>
                <a:spcPts val="10637"/>
              </a:lnSpc>
              <a:spcBef>
                <a:spcPct val="0"/>
              </a:spcBef>
            </a:pPr>
            <a:r>
              <a:rPr lang="en-US" sz="7598" b="1" dirty="0">
                <a:solidFill>
                  <a:srgbClr val="000000"/>
                </a:solidFill>
                <a:latin typeface="Catamaran Bold"/>
                <a:ea typeface="Catamaran Bold"/>
                <a:cs typeface="Catamaran Bold"/>
                <a:sym typeface="Catamaran Bold"/>
              </a:rPr>
              <a:t>Love Notes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8763000"/>
            <a:ext cx="18288000" cy="1524000"/>
          </a:xfrm>
          <a:custGeom>
            <a:avLst/>
            <a:gdLst/>
            <a:ahLst/>
            <a:cxnLst/>
            <a:rect l="l" t="t" r="r" b="b"/>
            <a:pathLst>
              <a:path w="18288000" h="1524000">
                <a:moveTo>
                  <a:pt x="0" y="0"/>
                </a:moveTo>
                <a:lnTo>
                  <a:pt x="18288000" y="0"/>
                </a:lnTo>
                <a:lnTo>
                  <a:pt x="18288000" y="1524000"/>
                </a:lnTo>
                <a:lnTo>
                  <a:pt x="0" y="1524000"/>
                </a:lnTo>
                <a:lnTo>
                  <a:pt x="0" y="0"/>
                </a:lnTo>
                <a:close/>
              </a:path>
            </a:pathLst>
          </a:custGeom>
          <a:blipFill>
            <a:blip r:embed="rId3"/>
            <a:stretch>
              <a:fillRect/>
            </a:stretch>
          </a:blipFill>
        </p:spPr>
        <p:txBody>
          <a:bodyPr/>
          <a:lstStyle/>
          <a:p>
            <a:endParaRPr lang="en-US"/>
          </a:p>
        </p:txBody>
      </p:sp>
      <p:sp>
        <p:nvSpPr>
          <p:cNvPr id="3" name="Freeform 3"/>
          <p:cNvSpPr/>
          <p:nvPr/>
        </p:nvSpPr>
        <p:spPr>
          <a:xfrm>
            <a:off x="1028700" y="2040079"/>
            <a:ext cx="8996004" cy="3328522"/>
          </a:xfrm>
          <a:custGeom>
            <a:avLst/>
            <a:gdLst/>
            <a:ahLst/>
            <a:cxnLst/>
            <a:rect l="l" t="t" r="r" b="b"/>
            <a:pathLst>
              <a:path w="8996004" h="3328522">
                <a:moveTo>
                  <a:pt x="0" y="0"/>
                </a:moveTo>
                <a:lnTo>
                  <a:pt x="8996004" y="0"/>
                </a:lnTo>
                <a:lnTo>
                  <a:pt x="8996004" y="3328521"/>
                </a:lnTo>
                <a:lnTo>
                  <a:pt x="0" y="3328521"/>
                </a:lnTo>
                <a:lnTo>
                  <a:pt x="0" y="0"/>
                </a:lnTo>
                <a:close/>
              </a:path>
            </a:pathLst>
          </a:custGeom>
          <a:blipFill>
            <a:blip r:embed="rId4"/>
            <a:stretch>
              <a:fillRect/>
            </a:stretch>
          </a:blipFill>
        </p:spPr>
        <p:txBody>
          <a:bodyPr/>
          <a:lstStyle/>
          <a:p>
            <a:endParaRPr lang="en-US"/>
          </a:p>
        </p:txBody>
      </p:sp>
      <p:sp>
        <p:nvSpPr>
          <p:cNvPr id="4" name="Freeform 4"/>
          <p:cNvSpPr/>
          <p:nvPr/>
        </p:nvSpPr>
        <p:spPr>
          <a:xfrm>
            <a:off x="12543044" y="2403445"/>
            <a:ext cx="5029203" cy="5627080"/>
          </a:xfrm>
          <a:custGeom>
            <a:avLst/>
            <a:gdLst/>
            <a:ahLst/>
            <a:cxnLst/>
            <a:rect l="l" t="t" r="r" b="b"/>
            <a:pathLst>
              <a:path w="5029203" h="5627080">
                <a:moveTo>
                  <a:pt x="0" y="0"/>
                </a:moveTo>
                <a:lnTo>
                  <a:pt x="5029202" y="0"/>
                </a:lnTo>
                <a:lnTo>
                  <a:pt x="5029202" y="5627080"/>
                </a:lnTo>
                <a:lnTo>
                  <a:pt x="0" y="5627080"/>
                </a:lnTo>
                <a:lnTo>
                  <a:pt x="0" y="0"/>
                </a:lnTo>
                <a:close/>
              </a:path>
            </a:pathLst>
          </a:custGeom>
          <a:blipFill>
            <a:blip r:embed="rId5"/>
            <a:stretch>
              <a:fillRect/>
            </a:stretch>
          </a:blipFill>
        </p:spPr>
        <p:txBody>
          <a:bodyPr/>
          <a:lstStyle/>
          <a:p>
            <a:endParaRPr lang="en-US"/>
          </a:p>
        </p:txBody>
      </p:sp>
      <p:sp>
        <p:nvSpPr>
          <p:cNvPr id="5" name="TextBox 5"/>
          <p:cNvSpPr txBox="1"/>
          <p:nvPr/>
        </p:nvSpPr>
        <p:spPr>
          <a:xfrm>
            <a:off x="1028700" y="691973"/>
            <a:ext cx="16543546" cy="995680"/>
          </a:xfrm>
          <a:prstGeom prst="rect">
            <a:avLst/>
          </a:prstGeom>
        </p:spPr>
        <p:txBody>
          <a:bodyPr lIns="0" tIns="0" rIns="0" bIns="0" rtlCol="0" anchor="t">
            <a:spAutoFit/>
          </a:bodyPr>
          <a:lstStyle/>
          <a:p>
            <a:pPr algn="ctr">
              <a:lnSpc>
                <a:spcPts val="8119"/>
              </a:lnSpc>
              <a:spcBef>
                <a:spcPct val="0"/>
              </a:spcBef>
            </a:pPr>
            <a:r>
              <a:rPr lang="en-US" sz="5799" b="1">
                <a:solidFill>
                  <a:srgbClr val="000000"/>
                </a:solidFill>
                <a:latin typeface="Catamaran Bold"/>
                <a:ea typeface="Catamaran Bold"/>
                <a:cs typeface="Catamaran Bold"/>
                <a:sym typeface="Catamaran Bold"/>
              </a:rPr>
              <a:t>ACTIVITY: Turn back the clock ​on a High-Cost Slide​</a:t>
            </a:r>
          </a:p>
        </p:txBody>
      </p:sp>
      <p:sp>
        <p:nvSpPr>
          <p:cNvPr id="6" name="TextBox 6"/>
          <p:cNvSpPr txBox="1"/>
          <p:nvPr/>
        </p:nvSpPr>
        <p:spPr>
          <a:xfrm>
            <a:off x="1028700" y="5646420"/>
            <a:ext cx="11123634" cy="2646680"/>
          </a:xfrm>
          <a:prstGeom prst="rect">
            <a:avLst/>
          </a:prstGeom>
        </p:spPr>
        <p:txBody>
          <a:bodyPr lIns="0" tIns="0" rIns="0" bIns="0" rtlCol="0" anchor="t">
            <a:spAutoFit/>
          </a:bodyPr>
          <a:lstStyle/>
          <a:p>
            <a:pPr algn="l">
              <a:lnSpc>
                <a:spcPts val="5320"/>
              </a:lnSpc>
            </a:pPr>
            <a:r>
              <a:rPr lang="en-US" sz="3800">
                <a:solidFill>
                  <a:srgbClr val="000000"/>
                </a:solidFill>
                <a:latin typeface="Open Sans"/>
                <a:ea typeface="Open Sans"/>
                <a:cs typeface="Open Sans"/>
                <a:sym typeface="Open Sans"/>
              </a:rPr>
              <a:t>Now go back in time. What steps might have been taken, information gathered, and decisions made to have avoided the high-cost slide? </a:t>
            </a:r>
          </a:p>
          <a:p>
            <a:pPr algn="l">
              <a:lnSpc>
                <a:spcPts val="5320"/>
              </a:lnSpc>
            </a:pPr>
            <a:endParaRPr lang="en-US" sz="3800">
              <a:solidFill>
                <a:srgbClr val="000000"/>
              </a:solidFill>
              <a:latin typeface="Open Sans"/>
              <a:ea typeface="Open Sans"/>
              <a:cs typeface="Open San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8763000"/>
            <a:ext cx="18288000" cy="1524000"/>
          </a:xfrm>
          <a:custGeom>
            <a:avLst/>
            <a:gdLst/>
            <a:ahLst/>
            <a:cxnLst/>
            <a:rect l="l" t="t" r="r" b="b"/>
            <a:pathLst>
              <a:path w="18288000" h="1524000">
                <a:moveTo>
                  <a:pt x="0" y="0"/>
                </a:moveTo>
                <a:lnTo>
                  <a:pt x="18288000" y="0"/>
                </a:lnTo>
                <a:lnTo>
                  <a:pt x="18288000" y="1524000"/>
                </a:lnTo>
                <a:lnTo>
                  <a:pt x="0" y="1524000"/>
                </a:lnTo>
                <a:lnTo>
                  <a:pt x="0" y="0"/>
                </a:lnTo>
                <a:close/>
              </a:path>
            </a:pathLst>
          </a:custGeom>
          <a:blipFill>
            <a:blip r:embed="rId3"/>
            <a:stretch>
              <a:fillRect/>
            </a:stretch>
          </a:blipFill>
        </p:spPr>
        <p:txBody>
          <a:bodyPr/>
          <a:lstStyle/>
          <a:p>
            <a:endParaRPr lang="en-US"/>
          </a:p>
        </p:txBody>
      </p:sp>
      <p:sp>
        <p:nvSpPr>
          <p:cNvPr id="3" name="Freeform 3"/>
          <p:cNvSpPr/>
          <p:nvPr/>
        </p:nvSpPr>
        <p:spPr>
          <a:xfrm>
            <a:off x="5376248" y="1674370"/>
            <a:ext cx="7535504" cy="6701315"/>
          </a:xfrm>
          <a:custGeom>
            <a:avLst/>
            <a:gdLst/>
            <a:ahLst/>
            <a:cxnLst/>
            <a:rect l="l" t="t" r="r" b="b"/>
            <a:pathLst>
              <a:path w="7535504" h="6701315">
                <a:moveTo>
                  <a:pt x="0" y="0"/>
                </a:moveTo>
                <a:lnTo>
                  <a:pt x="7535504" y="0"/>
                </a:lnTo>
                <a:lnTo>
                  <a:pt x="7535504" y="6701315"/>
                </a:lnTo>
                <a:lnTo>
                  <a:pt x="0" y="6701315"/>
                </a:lnTo>
                <a:lnTo>
                  <a:pt x="0" y="0"/>
                </a:lnTo>
                <a:close/>
              </a:path>
            </a:pathLst>
          </a:custGeom>
          <a:blipFill>
            <a:blip r:embed="rId4"/>
            <a:stretch>
              <a:fillRect/>
            </a:stretch>
          </a:blipFill>
        </p:spPr>
        <p:txBody>
          <a:bodyPr/>
          <a:lstStyle/>
          <a:p>
            <a:endParaRPr lang="en-US"/>
          </a:p>
        </p:txBody>
      </p:sp>
      <p:sp>
        <p:nvSpPr>
          <p:cNvPr id="4" name="TextBox 4"/>
          <p:cNvSpPr txBox="1"/>
          <p:nvPr/>
        </p:nvSpPr>
        <p:spPr>
          <a:xfrm>
            <a:off x="4311074" y="461962"/>
            <a:ext cx="9785926" cy="1077218"/>
          </a:xfrm>
          <a:prstGeom prst="rect">
            <a:avLst/>
          </a:prstGeom>
        </p:spPr>
        <p:txBody>
          <a:bodyPr wrap="square" lIns="0" tIns="0" rIns="0" bIns="0" rtlCol="0" anchor="t">
            <a:spAutoFit/>
          </a:bodyPr>
          <a:lstStyle/>
          <a:p>
            <a:pPr algn="ctr">
              <a:lnSpc>
                <a:spcPts val="8399"/>
              </a:lnSpc>
              <a:spcBef>
                <a:spcPct val="0"/>
              </a:spcBef>
            </a:pPr>
            <a:r>
              <a:rPr lang="en-US" sz="5999" b="1" dirty="0">
                <a:solidFill>
                  <a:srgbClr val="000000"/>
                </a:solidFill>
                <a:latin typeface="Catamaran Bold"/>
                <a:ea typeface="Catamaran Bold"/>
                <a:cs typeface="Catamaran Bold"/>
                <a:sym typeface="Catamaran Bold"/>
              </a:rPr>
              <a:t>Expectations for Your Future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hlinkClick r:id="rId3" tooltip="https://www.youtube.com/watch?v=Hyxul-rv4oA"/>
          </p:cNvPr>
          <p:cNvSpPr/>
          <p:nvPr/>
        </p:nvSpPr>
        <p:spPr>
          <a:xfrm>
            <a:off x="3336410" y="1463069"/>
            <a:ext cx="11615180" cy="7000622"/>
          </a:xfrm>
          <a:custGeom>
            <a:avLst/>
            <a:gdLst/>
            <a:ahLst/>
            <a:cxnLst/>
            <a:rect l="l" t="t" r="r" b="b"/>
            <a:pathLst>
              <a:path w="11615180" h="7000622">
                <a:moveTo>
                  <a:pt x="0" y="0"/>
                </a:moveTo>
                <a:lnTo>
                  <a:pt x="11615180" y="0"/>
                </a:lnTo>
                <a:lnTo>
                  <a:pt x="11615180" y="7000622"/>
                </a:lnTo>
                <a:lnTo>
                  <a:pt x="0" y="7000622"/>
                </a:lnTo>
                <a:lnTo>
                  <a:pt x="0" y="0"/>
                </a:lnTo>
                <a:close/>
              </a:path>
            </a:pathLst>
          </a:custGeom>
          <a:blipFill>
            <a:blip r:embed="rId4"/>
            <a:stretch>
              <a:fillRect l="-829" t="-592" r="-913" b="-1747"/>
            </a:stretch>
          </a:blipFill>
        </p:spPr>
        <p:txBody>
          <a:bodyPr/>
          <a:lstStyle/>
          <a:p>
            <a:endParaRPr lang="en-US"/>
          </a:p>
        </p:txBody>
      </p:sp>
      <p:sp>
        <p:nvSpPr>
          <p:cNvPr id="3" name="Freeform 3"/>
          <p:cNvSpPr/>
          <p:nvPr/>
        </p:nvSpPr>
        <p:spPr>
          <a:xfrm>
            <a:off x="0" y="8763000"/>
            <a:ext cx="18288000" cy="1524000"/>
          </a:xfrm>
          <a:custGeom>
            <a:avLst/>
            <a:gdLst/>
            <a:ahLst/>
            <a:cxnLst/>
            <a:rect l="l" t="t" r="r" b="b"/>
            <a:pathLst>
              <a:path w="18288000" h="1524000">
                <a:moveTo>
                  <a:pt x="0" y="0"/>
                </a:moveTo>
                <a:lnTo>
                  <a:pt x="18288000" y="0"/>
                </a:lnTo>
                <a:lnTo>
                  <a:pt x="18288000" y="1524000"/>
                </a:lnTo>
                <a:lnTo>
                  <a:pt x="0" y="1524000"/>
                </a:lnTo>
                <a:lnTo>
                  <a:pt x="0" y="0"/>
                </a:lnTo>
                <a:close/>
              </a:path>
            </a:pathLst>
          </a:custGeom>
          <a:blipFill>
            <a:blip r:embed="rId5"/>
            <a:stretch>
              <a:fillRect/>
            </a:stretch>
          </a:blipFill>
        </p:spPr>
        <p:txBody>
          <a:bodyPr/>
          <a:lstStyle/>
          <a:p>
            <a:endParaRPr lang="en-US"/>
          </a:p>
        </p:txBody>
      </p:sp>
      <p:sp>
        <p:nvSpPr>
          <p:cNvPr id="4" name="TextBox 4"/>
          <p:cNvSpPr txBox="1"/>
          <p:nvPr/>
        </p:nvSpPr>
        <p:spPr>
          <a:xfrm>
            <a:off x="4132243" y="231169"/>
            <a:ext cx="10117157" cy="987450"/>
          </a:xfrm>
          <a:prstGeom prst="rect">
            <a:avLst/>
          </a:prstGeom>
        </p:spPr>
        <p:txBody>
          <a:bodyPr wrap="square" lIns="0" tIns="0" rIns="0" bIns="0" rtlCol="0" anchor="t">
            <a:spAutoFit/>
          </a:bodyPr>
          <a:lstStyle/>
          <a:p>
            <a:pPr algn="ctr">
              <a:lnSpc>
                <a:spcPts val="7699"/>
              </a:lnSpc>
              <a:spcBef>
                <a:spcPct val="0"/>
              </a:spcBef>
            </a:pPr>
            <a:r>
              <a:rPr lang="en-US" sz="5499" b="1" dirty="0">
                <a:solidFill>
                  <a:srgbClr val="000000"/>
                </a:solidFill>
                <a:latin typeface="Catamaran Bold"/>
                <a:ea typeface="Catamaran Bold"/>
                <a:cs typeface="Catamaran Bold"/>
                <a:sym typeface="Catamaran Bold"/>
              </a:rPr>
              <a:t>The Success Sequence: Her Story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8763000"/>
            <a:ext cx="18288000" cy="1524000"/>
          </a:xfrm>
          <a:custGeom>
            <a:avLst/>
            <a:gdLst/>
            <a:ahLst/>
            <a:cxnLst/>
            <a:rect l="l" t="t" r="r" b="b"/>
            <a:pathLst>
              <a:path w="18288000" h="1524000">
                <a:moveTo>
                  <a:pt x="0" y="0"/>
                </a:moveTo>
                <a:lnTo>
                  <a:pt x="18288000" y="0"/>
                </a:lnTo>
                <a:lnTo>
                  <a:pt x="18288000" y="1524000"/>
                </a:lnTo>
                <a:lnTo>
                  <a:pt x="0" y="1524000"/>
                </a:lnTo>
                <a:lnTo>
                  <a:pt x="0" y="0"/>
                </a:lnTo>
                <a:close/>
              </a:path>
            </a:pathLst>
          </a:custGeom>
          <a:blipFill>
            <a:blip r:embed="rId3"/>
            <a:stretch>
              <a:fillRect/>
            </a:stretch>
          </a:blipFill>
        </p:spPr>
        <p:txBody>
          <a:bodyPr/>
          <a:lstStyle/>
          <a:p>
            <a:endParaRPr lang="en-US"/>
          </a:p>
        </p:txBody>
      </p:sp>
      <p:grpSp>
        <p:nvGrpSpPr>
          <p:cNvPr id="3" name="Group 3"/>
          <p:cNvGrpSpPr/>
          <p:nvPr/>
        </p:nvGrpSpPr>
        <p:grpSpPr>
          <a:xfrm>
            <a:off x="982413" y="2455819"/>
            <a:ext cx="3911043" cy="3911043"/>
            <a:chOff x="0" y="0"/>
            <a:chExt cx="5214724" cy="5214724"/>
          </a:xfrm>
        </p:grpSpPr>
        <p:sp>
          <p:nvSpPr>
            <p:cNvPr id="4" name="Freeform 4"/>
            <p:cNvSpPr/>
            <p:nvPr/>
          </p:nvSpPr>
          <p:spPr>
            <a:xfrm>
              <a:off x="0" y="0"/>
              <a:ext cx="5214724" cy="5214724"/>
            </a:xfrm>
            <a:custGeom>
              <a:avLst/>
              <a:gdLst/>
              <a:ahLst/>
              <a:cxnLst/>
              <a:rect l="l" t="t" r="r" b="b"/>
              <a:pathLst>
                <a:path w="5214724" h="5214724">
                  <a:moveTo>
                    <a:pt x="0" y="0"/>
                  </a:moveTo>
                  <a:lnTo>
                    <a:pt x="5214724" y="0"/>
                  </a:lnTo>
                  <a:lnTo>
                    <a:pt x="5214724" y="5214724"/>
                  </a:lnTo>
                  <a:lnTo>
                    <a:pt x="0" y="521472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Freeform 5"/>
            <p:cNvSpPr/>
            <p:nvPr/>
          </p:nvSpPr>
          <p:spPr>
            <a:xfrm>
              <a:off x="597520" y="1237567"/>
              <a:ext cx="4071832" cy="2820669"/>
            </a:xfrm>
            <a:custGeom>
              <a:avLst/>
              <a:gdLst/>
              <a:ahLst/>
              <a:cxnLst/>
              <a:rect l="l" t="t" r="r" b="b"/>
              <a:pathLst>
                <a:path w="4071832" h="2820669">
                  <a:moveTo>
                    <a:pt x="0" y="0"/>
                  </a:moveTo>
                  <a:lnTo>
                    <a:pt x="4071832" y="0"/>
                  </a:lnTo>
                  <a:lnTo>
                    <a:pt x="4071832" y="2820669"/>
                  </a:lnTo>
                  <a:lnTo>
                    <a:pt x="0" y="282066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sp>
        <p:nvSpPr>
          <p:cNvPr id="6" name="TextBox 6"/>
          <p:cNvSpPr txBox="1"/>
          <p:nvPr/>
        </p:nvSpPr>
        <p:spPr>
          <a:xfrm>
            <a:off x="6777930" y="544287"/>
            <a:ext cx="4956870" cy="1436291"/>
          </a:xfrm>
          <a:prstGeom prst="rect">
            <a:avLst/>
          </a:prstGeom>
        </p:spPr>
        <p:txBody>
          <a:bodyPr wrap="square" lIns="0" tIns="0" rIns="0" bIns="0" rtlCol="0" anchor="t">
            <a:spAutoFit/>
          </a:bodyPr>
          <a:lstStyle/>
          <a:p>
            <a:pPr algn="ctr">
              <a:lnSpc>
                <a:spcPts val="11199"/>
              </a:lnSpc>
              <a:spcBef>
                <a:spcPct val="0"/>
              </a:spcBef>
            </a:pPr>
            <a:r>
              <a:rPr lang="en-US" sz="7999" b="1" dirty="0">
                <a:solidFill>
                  <a:srgbClr val="000000"/>
                </a:solidFill>
                <a:latin typeface="Catamaran Bold"/>
                <a:ea typeface="Catamaran Bold"/>
                <a:cs typeface="Catamaran Bold"/>
                <a:sym typeface="Catamaran Bold"/>
              </a:rPr>
              <a:t>Milestones</a:t>
            </a:r>
          </a:p>
        </p:txBody>
      </p:sp>
      <p:grpSp>
        <p:nvGrpSpPr>
          <p:cNvPr id="7" name="Group 7"/>
          <p:cNvGrpSpPr/>
          <p:nvPr/>
        </p:nvGrpSpPr>
        <p:grpSpPr>
          <a:xfrm>
            <a:off x="13394543" y="2468291"/>
            <a:ext cx="3911043" cy="3911043"/>
            <a:chOff x="0" y="0"/>
            <a:chExt cx="5214724" cy="5214724"/>
          </a:xfrm>
        </p:grpSpPr>
        <p:sp>
          <p:nvSpPr>
            <p:cNvPr id="8" name="Freeform 8"/>
            <p:cNvSpPr/>
            <p:nvPr/>
          </p:nvSpPr>
          <p:spPr>
            <a:xfrm>
              <a:off x="0" y="0"/>
              <a:ext cx="5214724" cy="5214724"/>
            </a:xfrm>
            <a:custGeom>
              <a:avLst/>
              <a:gdLst/>
              <a:ahLst/>
              <a:cxnLst/>
              <a:rect l="l" t="t" r="r" b="b"/>
              <a:pathLst>
                <a:path w="5214724" h="5214724">
                  <a:moveTo>
                    <a:pt x="0" y="0"/>
                  </a:moveTo>
                  <a:lnTo>
                    <a:pt x="5214724" y="0"/>
                  </a:lnTo>
                  <a:lnTo>
                    <a:pt x="5214724" y="5214724"/>
                  </a:lnTo>
                  <a:lnTo>
                    <a:pt x="0" y="521472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9" name="Freeform 9"/>
            <p:cNvSpPr/>
            <p:nvPr/>
          </p:nvSpPr>
          <p:spPr>
            <a:xfrm>
              <a:off x="960193" y="1149795"/>
              <a:ext cx="3294338" cy="3100796"/>
            </a:xfrm>
            <a:custGeom>
              <a:avLst/>
              <a:gdLst/>
              <a:ahLst/>
              <a:cxnLst/>
              <a:rect l="l" t="t" r="r" b="b"/>
              <a:pathLst>
                <a:path w="3294338" h="3100796">
                  <a:moveTo>
                    <a:pt x="0" y="0"/>
                  </a:moveTo>
                  <a:lnTo>
                    <a:pt x="3294338" y="0"/>
                  </a:lnTo>
                  <a:lnTo>
                    <a:pt x="3294338" y="3100796"/>
                  </a:lnTo>
                  <a:lnTo>
                    <a:pt x="0" y="310079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grpSp>
      <p:grpSp>
        <p:nvGrpSpPr>
          <p:cNvPr id="10" name="Group 10"/>
          <p:cNvGrpSpPr/>
          <p:nvPr/>
        </p:nvGrpSpPr>
        <p:grpSpPr>
          <a:xfrm>
            <a:off x="9257167" y="2455819"/>
            <a:ext cx="3911043" cy="3911043"/>
            <a:chOff x="0" y="0"/>
            <a:chExt cx="5214724" cy="5214724"/>
          </a:xfrm>
        </p:grpSpPr>
        <p:sp>
          <p:nvSpPr>
            <p:cNvPr id="11" name="Freeform 11"/>
            <p:cNvSpPr/>
            <p:nvPr/>
          </p:nvSpPr>
          <p:spPr>
            <a:xfrm>
              <a:off x="0" y="0"/>
              <a:ext cx="5214724" cy="5214724"/>
            </a:xfrm>
            <a:custGeom>
              <a:avLst/>
              <a:gdLst/>
              <a:ahLst/>
              <a:cxnLst/>
              <a:rect l="l" t="t" r="r" b="b"/>
              <a:pathLst>
                <a:path w="5214724" h="5214724">
                  <a:moveTo>
                    <a:pt x="0" y="0"/>
                  </a:moveTo>
                  <a:lnTo>
                    <a:pt x="5214724" y="0"/>
                  </a:lnTo>
                  <a:lnTo>
                    <a:pt x="5214724" y="5214724"/>
                  </a:lnTo>
                  <a:lnTo>
                    <a:pt x="0" y="5214724"/>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12" name="Freeform 12"/>
            <p:cNvSpPr/>
            <p:nvPr/>
          </p:nvSpPr>
          <p:spPr>
            <a:xfrm>
              <a:off x="932614" y="997393"/>
              <a:ext cx="3349496" cy="3253198"/>
            </a:xfrm>
            <a:custGeom>
              <a:avLst/>
              <a:gdLst/>
              <a:ahLst/>
              <a:cxnLst/>
              <a:rect l="l" t="t" r="r" b="b"/>
              <a:pathLst>
                <a:path w="3349496" h="3253198">
                  <a:moveTo>
                    <a:pt x="0" y="0"/>
                  </a:moveTo>
                  <a:lnTo>
                    <a:pt x="3349496" y="0"/>
                  </a:lnTo>
                  <a:lnTo>
                    <a:pt x="3349496" y="3253198"/>
                  </a:lnTo>
                  <a:lnTo>
                    <a:pt x="0" y="3253198"/>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grpSp>
      <p:grpSp>
        <p:nvGrpSpPr>
          <p:cNvPr id="13" name="Group 13"/>
          <p:cNvGrpSpPr/>
          <p:nvPr/>
        </p:nvGrpSpPr>
        <p:grpSpPr>
          <a:xfrm>
            <a:off x="5119790" y="2455819"/>
            <a:ext cx="3911043" cy="3911043"/>
            <a:chOff x="0" y="0"/>
            <a:chExt cx="5214724" cy="5214724"/>
          </a:xfrm>
        </p:grpSpPr>
        <p:sp>
          <p:nvSpPr>
            <p:cNvPr id="14" name="Freeform 14"/>
            <p:cNvSpPr/>
            <p:nvPr/>
          </p:nvSpPr>
          <p:spPr>
            <a:xfrm>
              <a:off x="0" y="0"/>
              <a:ext cx="5214724" cy="5214724"/>
            </a:xfrm>
            <a:custGeom>
              <a:avLst/>
              <a:gdLst/>
              <a:ahLst/>
              <a:cxnLst/>
              <a:rect l="l" t="t" r="r" b="b"/>
              <a:pathLst>
                <a:path w="5214724" h="5214724">
                  <a:moveTo>
                    <a:pt x="0" y="0"/>
                  </a:moveTo>
                  <a:lnTo>
                    <a:pt x="5214724" y="0"/>
                  </a:lnTo>
                  <a:lnTo>
                    <a:pt x="5214724" y="5214724"/>
                  </a:lnTo>
                  <a:lnTo>
                    <a:pt x="0" y="5214724"/>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sp>
          <p:nvSpPr>
            <p:cNvPr id="15" name="Freeform 15"/>
            <p:cNvSpPr/>
            <p:nvPr/>
          </p:nvSpPr>
          <p:spPr>
            <a:xfrm>
              <a:off x="908146" y="883054"/>
              <a:ext cx="3398431" cy="3367537"/>
            </a:xfrm>
            <a:custGeom>
              <a:avLst/>
              <a:gdLst/>
              <a:ahLst/>
              <a:cxnLst/>
              <a:rect l="l" t="t" r="r" b="b"/>
              <a:pathLst>
                <a:path w="3398431" h="3367537">
                  <a:moveTo>
                    <a:pt x="0" y="0"/>
                  </a:moveTo>
                  <a:lnTo>
                    <a:pt x="3398432" y="0"/>
                  </a:lnTo>
                  <a:lnTo>
                    <a:pt x="3398432" y="3367537"/>
                  </a:lnTo>
                  <a:lnTo>
                    <a:pt x="0" y="3367537"/>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US"/>
            </a:p>
          </p:txBody>
        </p:sp>
      </p:grpSp>
      <p:sp>
        <p:nvSpPr>
          <p:cNvPr id="16" name="TextBox 16"/>
          <p:cNvSpPr txBox="1"/>
          <p:nvPr/>
        </p:nvSpPr>
        <p:spPr>
          <a:xfrm>
            <a:off x="2680332" y="7069517"/>
            <a:ext cx="13321667" cy="795089"/>
          </a:xfrm>
          <a:prstGeom prst="rect">
            <a:avLst/>
          </a:prstGeom>
        </p:spPr>
        <p:txBody>
          <a:bodyPr wrap="square" lIns="0" tIns="0" rIns="0" bIns="0" rtlCol="0" anchor="t">
            <a:spAutoFit/>
          </a:bodyPr>
          <a:lstStyle/>
          <a:p>
            <a:pPr algn="ctr">
              <a:lnSpc>
                <a:spcPts val="6160"/>
              </a:lnSpc>
              <a:spcBef>
                <a:spcPct val="0"/>
              </a:spcBef>
            </a:pPr>
            <a:r>
              <a:rPr lang="en-US" sz="4400" dirty="0">
                <a:solidFill>
                  <a:srgbClr val="000000"/>
                </a:solidFill>
                <a:latin typeface="Catamaran"/>
                <a:ea typeface="Catamaran"/>
                <a:cs typeface="Catamaran"/>
                <a:sym typeface="Catamaran"/>
              </a:rPr>
              <a:t>A certain number, combination, and sequence can matter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8763000"/>
            <a:ext cx="18288000" cy="1524000"/>
          </a:xfrm>
          <a:custGeom>
            <a:avLst/>
            <a:gdLst/>
            <a:ahLst/>
            <a:cxnLst/>
            <a:rect l="l" t="t" r="r" b="b"/>
            <a:pathLst>
              <a:path w="18288000" h="1524000">
                <a:moveTo>
                  <a:pt x="0" y="0"/>
                </a:moveTo>
                <a:lnTo>
                  <a:pt x="18288000" y="0"/>
                </a:lnTo>
                <a:lnTo>
                  <a:pt x="18288000" y="1524000"/>
                </a:lnTo>
                <a:lnTo>
                  <a:pt x="0" y="1524000"/>
                </a:lnTo>
                <a:lnTo>
                  <a:pt x="0" y="0"/>
                </a:lnTo>
                <a:close/>
              </a:path>
            </a:pathLst>
          </a:custGeom>
          <a:blipFill>
            <a:blip r:embed="rId3"/>
            <a:stretch>
              <a:fillRect/>
            </a:stretch>
          </a:blipFill>
        </p:spPr>
        <p:txBody>
          <a:bodyPr/>
          <a:lstStyle/>
          <a:p>
            <a:endParaRPr lang="en-US"/>
          </a:p>
        </p:txBody>
      </p:sp>
      <p:grpSp>
        <p:nvGrpSpPr>
          <p:cNvPr id="3" name="Group 3"/>
          <p:cNvGrpSpPr/>
          <p:nvPr/>
        </p:nvGrpSpPr>
        <p:grpSpPr>
          <a:xfrm>
            <a:off x="3026160" y="3193903"/>
            <a:ext cx="3911043" cy="3911043"/>
            <a:chOff x="0" y="0"/>
            <a:chExt cx="5214724" cy="5214724"/>
          </a:xfrm>
        </p:grpSpPr>
        <p:sp>
          <p:nvSpPr>
            <p:cNvPr id="4" name="Freeform 4"/>
            <p:cNvSpPr/>
            <p:nvPr/>
          </p:nvSpPr>
          <p:spPr>
            <a:xfrm>
              <a:off x="0" y="0"/>
              <a:ext cx="5214724" cy="5214724"/>
            </a:xfrm>
            <a:custGeom>
              <a:avLst/>
              <a:gdLst/>
              <a:ahLst/>
              <a:cxnLst/>
              <a:rect l="l" t="t" r="r" b="b"/>
              <a:pathLst>
                <a:path w="5214724" h="5214724">
                  <a:moveTo>
                    <a:pt x="0" y="0"/>
                  </a:moveTo>
                  <a:lnTo>
                    <a:pt x="5214724" y="0"/>
                  </a:lnTo>
                  <a:lnTo>
                    <a:pt x="5214724" y="5214724"/>
                  </a:lnTo>
                  <a:lnTo>
                    <a:pt x="0" y="521472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Freeform 5"/>
            <p:cNvSpPr/>
            <p:nvPr/>
          </p:nvSpPr>
          <p:spPr>
            <a:xfrm>
              <a:off x="597520" y="1237567"/>
              <a:ext cx="4071832" cy="2820669"/>
            </a:xfrm>
            <a:custGeom>
              <a:avLst/>
              <a:gdLst/>
              <a:ahLst/>
              <a:cxnLst/>
              <a:rect l="l" t="t" r="r" b="b"/>
              <a:pathLst>
                <a:path w="4071832" h="2820669">
                  <a:moveTo>
                    <a:pt x="0" y="0"/>
                  </a:moveTo>
                  <a:lnTo>
                    <a:pt x="4071832" y="0"/>
                  </a:lnTo>
                  <a:lnTo>
                    <a:pt x="4071832" y="2820669"/>
                  </a:lnTo>
                  <a:lnTo>
                    <a:pt x="0" y="282066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grpSp>
        <p:nvGrpSpPr>
          <p:cNvPr id="6" name="Group 6"/>
          <p:cNvGrpSpPr/>
          <p:nvPr/>
        </p:nvGrpSpPr>
        <p:grpSpPr>
          <a:xfrm>
            <a:off x="11349984" y="3193903"/>
            <a:ext cx="3911043" cy="3911043"/>
            <a:chOff x="0" y="0"/>
            <a:chExt cx="5214724" cy="5214724"/>
          </a:xfrm>
        </p:grpSpPr>
        <p:sp>
          <p:nvSpPr>
            <p:cNvPr id="7" name="Freeform 7"/>
            <p:cNvSpPr/>
            <p:nvPr/>
          </p:nvSpPr>
          <p:spPr>
            <a:xfrm>
              <a:off x="0" y="0"/>
              <a:ext cx="5214724" cy="5214724"/>
            </a:xfrm>
            <a:custGeom>
              <a:avLst/>
              <a:gdLst/>
              <a:ahLst/>
              <a:cxnLst/>
              <a:rect l="l" t="t" r="r" b="b"/>
              <a:pathLst>
                <a:path w="5214724" h="5214724">
                  <a:moveTo>
                    <a:pt x="0" y="0"/>
                  </a:moveTo>
                  <a:lnTo>
                    <a:pt x="5214724" y="0"/>
                  </a:lnTo>
                  <a:lnTo>
                    <a:pt x="5214724" y="5214724"/>
                  </a:lnTo>
                  <a:lnTo>
                    <a:pt x="0" y="521472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8" name="Freeform 8"/>
            <p:cNvSpPr/>
            <p:nvPr/>
          </p:nvSpPr>
          <p:spPr>
            <a:xfrm>
              <a:off x="908146" y="883054"/>
              <a:ext cx="3398431" cy="3367537"/>
            </a:xfrm>
            <a:custGeom>
              <a:avLst/>
              <a:gdLst/>
              <a:ahLst/>
              <a:cxnLst/>
              <a:rect l="l" t="t" r="r" b="b"/>
              <a:pathLst>
                <a:path w="3398431" h="3367537">
                  <a:moveTo>
                    <a:pt x="0" y="0"/>
                  </a:moveTo>
                  <a:lnTo>
                    <a:pt x="3398432" y="0"/>
                  </a:lnTo>
                  <a:lnTo>
                    <a:pt x="3398432" y="3367537"/>
                  </a:lnTo>
                  <a:lnTo>
                    <a:pt x="0" y="3367537"/>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grpSp>
      <p:sp>
        <p:nvSpPr>
          <p:cNvPr id="9" name="Freeform 9"/>
          <p:cNvSpPr/>
          <p:nvPr/>
        </p:nvSpPr>
        <p:spPr>
          <a:xfrm>
            <a:off x="8289753" y="4289253"/>
            <a:ext cx="1708494" cy="1708494"/>
          </a:xfrm>
          <a:custGeom>
            <a:avLst/>
            <a:gdLst/>
            <a:ahLst/>
            <a:cxnLst/>
            <a:rect l="l" t="t" r="r" b="b"/>
            <a:pathLst>
              <a:path w="1708494" h="1708494">
                <a:moveTo>
                  <a:pt x="0" y="0"/>
                </a:moveTo>
                <a:lnTo>
                  <a:pt x="1708494" y="0"/>
                </a:lnTo>
                <a:lnTo>
                  <a:pt x="1708494" y="1708494"/>
                </a:lnTo>
                <a:lnTo>
                  <a:pt x="0" y="1708494"/>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10" name="TextBox 10"/>
          <p:cNvSpPr txBox="1"/>
          <p:nvPr/>
        </p:nvSpPr>
        <p:spPr>
          <a:xfrm>
            <a:off x="1762839" y="572862"/>
            <a:ext cx="14924961" cy="2410916"/>
          </a:xfrm>
          <a:prstGeom prst="rect">
            <a:avLst/>
          </a:prstGeom>
        </p:spPr>
        <p:txBody>
          <a:bodyPr wrap="square" lIns="0" tIns="0" rIns="0" bIns="0" rtlCol="0" anchor="t">
            <a:spAutoFit/>
          </a:bodyPr>
          <a:lstStyle/>
          <a:p>
            <a:pPr algn="ctr">
              <a:lnSpc>
                <a:spcPts val="9379"/>
              </a:lnSpc>
            </a:pPr>
            <a:r>
              <a:rPr lang="en-US" sz="6699" b="1" dirty="0">
                <a:solidFill>
                  <a:srgbClr val="000000"/>
                </a:solidFill>
                <a:latin typeface="Catamaran Bold"/>
                <a:ea typeface="Catamaran Bold"/>
                <a:cs typeface="Catamaran Bold"/>
                <a:sym typeface="Catamaran Bold"/>
              </a:rPr>
              <a:t>Key Essentials for Increasing Your Odds</a:t>
            </a:r>
          </a:p>
          <a:p>
            <a:pPr algn="ctr">
              <a:lnSpc>
                <a:spcPts val="9379"/>
              </a:lnSpc>
              <a:spcBef>
                <a:spcPct val="0"/>
              </a:spcBef>
            </a:pPr>
            <a:r>
              <a:rPr lang="en-US" sz="6699" b="1" dirty="0">
                <a:solidFill>
                  <a:srgbClr val="000000"/>
                </a:solidFill>
                <a:latin typeface="Catamaran Bold"/>
                <a:ea typeface="Catamaran Bold"/>
                <a:cs typeface="Catamaran Bold"/>
                <a:sym typeface="Catamaran Bold"/>
              </a:rPr>
              <a:t>of Higher Income</a:t>
            </a:r>
          </a:p>
        </p:txBody>
      </p:sp>
      <p:sp>
        <p:nvSpPr>
          <p:cNvPr id="11" name="TextBox 11"/>
          <p:cNvSpPr txBox="1"/>
          <p:nvPr/>
        </p:nvSpPr>
        <p:spPr>
          <a:xfrm>
            <a:off x="3078110" y="7571671"/>
            <a:ext cx="3807143" cy="646429"/>
          </a:xfrm>
          <a:prstGeom prst="rect">
            <a:avLst/>
          </a:prstGeom>
        </p:spPr>
        <p:txBody>
          <a:bodyPr lIns="0" tIns="0" rIns="0" bIns="0" rtlCol="0" anchor="t">
            <a:spAutoFit/>
          </a:bodyPr>
          <a:lstStyle/>
          <a:p>
            <a:pPr algn="ctr">
              <a:lnSpc>
                <a:spcPts val="5320"/>
              </a:lnSpc>
              <a:spcBef>
                <a:spcPct val="0"/>
              </a:spcBef>
            </a:pPr>
            <a:r>
              <a:rPr lang="en-US" sz="3800" dirty="0">
                <a:solidFill>
                  <a:srgbClr val="000000"/>
                </a:solidFill>
                <a:latin typeface="Catamaran"/>
                <a:ea typeface="Catamaran"/>
                <a:cs typeface="Catamaran"/>
                <a:sym typeface="Catamaran"/>
              </a:rPr>
              <a:t>Education/Training</a:t>
            </a:r>
          </a:p>
        </p:txBody>
      </p:sp>
      <p:sp>
        <p:nvSpPr>
          <p:cNvPr id="12" name="TextBox 12"/>
          <p:cNvSpPr txBox="1"/>
          <p:nvPr/>
        </p:nvSpPr>
        <p:spPr>
          <a:xfrm>
            <a:off x="11109516" y="7569696"/>
            <a:ext cx="4511483" cy="679673"/>
          </a:xfrm>
          <a:prstGeom prst="rect">
            <a:avLst/>
          </a:prstGeom>
        </p:spPr>
        <p:txBody>
          <a:bodyPr wrap="square" lIns="0" tIns="0" rIns="0" bIns="0" rtlCol="0" anchor="t">
            <a:spAutoFit/>
          </a:bodyPr>
          <a:lstStyle/>
          <a:p>
            <a:pPr algn="ctr">
              <a:lnSpc>
                <a:spcPts val="5320"/>
              </a:lnSpc>
              <a:spcBef>
                <a:spcPct val="0"/>
              </a:spcBef>
            </a:pPr>
            <a:r>
              <a:rPr lang="en-US" sz="3800" dirty="0">
                <a:solidFill>
                  <a:srgbClr val="000000"/>
                </a:solidFill>
                <a:latin typeface="Catamaran"/>
                <a:ea typeface="Catamaran"/>
                <a:cs typeface="Catamaran"/>
                <a:sym typeface="Catamaran"/>
              </a:rPr>
              <a:t>Full-time Employment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8763000"/>
            <a:ext cx="18288000" cy="1524000"/>
          </a:xfrm>
          <a:custGeom>
            <a:avLst/>
            <a:gdLst/>
            <a:ahLst/>
            <a:cxnLst/>
            <a:rect l="l" t="t" r="r" b="b"/>
            <a:pathLst>
              <a:path w="18288000" h="1524000">
                <a:moveTo>
                  <a:pt x="0" y="0"/>
                </a:moveTo>
                <a:lnTo>
                  <a:pt x="18288000" y="0"/>
                </a:lnTo>
                <a:lnTo>
                  <a:pt x="18288000" y="1524000"/>
                </a:lnTo>
                <a:lnTo>
                  <a:pt x="0" y="1524000"/>
                </a:lnTo>
                <a:lnTo>
                  <a:pt x="0" y="0"/>
                </a:lnTo>
                <a:close/>
              </a:path>
            </a:pathLst>
          </a:custGeom>
          <a:blipFill>
            <a:blip r:embed="rId3"/>
            <a:stretch>
              <a:fillRect/>
            </a:stretch>
          </a:blipFill>
        </p:spPr>
        <p:txBody>
          <a:bodyPr/>
          <a:lstStyle/>
          <a:p>
            <a:endParaRPr lang="en-US"/>
          </a:p>
        </p:txBody>
      </p:sp>
      <p:grpSp>
        <p:nvGrpSpPr>
          <p:cNvPr id="3" name="Group 3"/>
          <p:cNvGrpSpPr/>
          <p:nvPr/>
        </p:nvGrpSpPr>
        <p:grpSpPr>
          <a:xfrm>
            <a:off x="1477210" y="2953376"/>
            <a:ext cx="3911043" cy="3911043"/>
            <a:chOff x="0" y="0"/>
            <a:chExt cx="5214724" cy="5214724"/>
          </a:xfrm>
        </p:grpSpPr>
        <p:sp>
          <p:nvSpPr>
            <p:cNvPr id="4" name="Freeform 4"/>
            <p:cNvSpPr/>
            <p:nvPr/>
          </p:nvSpPr>
          <p:spPr>
            <a:xfrm>
              <a:off x="0" y="0"/>
              <a:ext cx="5214724" cy="5214724"/>
            </a:xfrm>
            <a:custGeom>
              <a:avLst/>
              <a:gdLst/>
              <a:ahLst/>
              <a:cxnLst/>
              <a:rect l="l" t="t" r="r" b="b"/>
              <a:pathLst>
                <a:path w="5214724" h="5214724">
                  <a:moveTo>
                    <a:pt x="0" y="0"/>
                  </a:moveTo>
                  <a:lnTo>
                    <a:pt x="5214724" y="0"/>
                  </a:lnTo>
                  <a:lnTo>
                    <a:pt x="5214724" y="5214724"/>
                  </a:lnTo>
                  <a:lnTo>
                    <a:pt x="0" y="521472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Freeform 5"/>
            <p:cNvSpPr/>
            <p:nvPr/>
          </p:nvSpPr>
          <p:spPr>
            <a:xfrm>
              <a:off x="597520" y="1237567"/>
              <a:ext cx="4071832" cy="2820669"/>
            </a:xfrm>
            <a:custGeom>
              <a:avLst/>
              <a:gdLst/>
              <a:ahLst/>
              <a:cxnLst/>
              <a:rect l="l" t="t" r="r" b="b"/>
              <a:pathLst>
                <a:path w="4071832" h="2820669">
                  <a:moveTo>
                    <a:pt x="0" y="0"/>
                  </a:moveTo>
                  <a:lnTo>
                    <a:pt x="4071832" y="0"/>
                  </a:lnTo>
                  <a:lnTo>
                    <a:pt x="4071832" y="2820669"/>
                  </a:lnTo>
                  <a:lnTo>
                    <a:pt x="0" y="282066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sp>
        <p:nvSpPr>
          <p:cNvPr id="6" name="TextBox 6"/>
          <p:cNvSpPr txBox="1"/>
          <p:nvPr/>
        </p:nvSpPr>
        <p:spPr>
          <a:xfrm>
            <a:off x="5803940" y="572862"/>
            <a:ext cx="6680121" cy="1144270"/>
          </a:xfrm>
          <a:prstGeom prst="rect">
            <a:avLst/>
          </a:prstGeom>
        </p:spPr>
        <p:txBody>
          <a:bodyPr lIns="0" tIns="0" rIns="0" bIns="0" rtlCol="0" anchor="t">
            <a:spAutoFit/>
          </a:bodyPr>
          <a:lstStyle/>
          <a:p>
            <a:pPr algn="ctr">
              <a:lnSpc>
                <a:spcPts val="9379"/>
              </a:lnSpc>
              <a:spcBef>
                <a:spcPct val="0"/>
              </a:spcBef>
            </a:pPr>
            <a:r>
              <a:rPr lang="en-US" sz="6699" b="1">
                <a:solidFill>
                  <a:srgbClr val="000000"/>
                </a:solidFill>
                <a:latin typeface="Catamaran Bold"/>
                <a:ea typeface="Catamaran Bold"/>
                <a:cs typeface="Catamaran Bold"/>
                <a:sym typeface="Catamaran Bold"/>
              </a:rPr>
              <a:t>Adding to Income</a:t>
            </a:r>
          </a:p>
        </p:txBody>
      </p:sp>
      <p:grpSp>
        <p:nvGrpSpPr>
          <p:cNvPr id="7" name="Group 7"/>
          <p:cNvGrpSpPr/>
          <p:nvPr/>
        </p:nvGrpSpPr>
        <p:grpSpPr>
          <a:xfrm>
            <a:off x="12899747" y="2953376"/>
            <a:ext cx="3911043" cy="3911043"/>
            <a:chOff x="0" y="0"/>
            <a:chExt cx="5214724" cy="5214724"/>
          </a:xfrm>
        </p:grpSpPr>
        <p:sp>
          <p:nvSpPr>
            <p:cNvPr id="8" name="Freeform 8"/>
            <p:cNvSpPr/>
            <p:nvPr/>
          </p:nvSpPr>
          <p:spPr>
            <a:xfrm>
              <a:off x="0" y="0"/>
              <a:ext cx="5214724" cy="5214724"/>
            </a:xfrm>
            <a:custGeom>
              <a:avLst/>
              <a:gdLst/>
              <a:ahLst/>
              <a:cxnLst/>
              <a:rect l="l" t="t" r="r" b="b"/>
              <a:pathLst>
                <a:path w="5214724" h="5214724">
                  <a:moveTo>
                    <a:pt x="0" y="0"/>
                  </a:moveTo>
                  <a:lnTo>
                    <a:pt x="5214724" y="0"/>
                  </a:lnTo>
                  <a:lnTo>
                    <a:pt x="5214724" y="5214724"/>
                  </a:lnTo>
                  <a:lnTo>
                    <a:pt x="0" y="521472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9" name="Freeform 9"/>
            <p:cNvSpPr/>
            <p:nvPr/>
          </p:nvSpPr>
          <p:spPr>
            <a:xfrm>
              <a:off x="932614" y="997393"/>
              <a:ext cx="3349496" cy="3253198"/>
            </a:xfrm>
            <a:custGeom>
              <a:avLst/>
              <a:gdLst/>
              <a:ahLst/>
              <a:cxnLst/>
              <a:rect l="l" t="t" r="r" b="b"/>
              <a:pathLst>
                <a:path w="3349496" h="3253198">
                  <a:moveTo>
                    <a:pt x="0" y="0"/>
                  </a:moveTo>
                  <a:lnTo>
                    <a:pt x="3349496" y="0"/>
                  </a:lnTo>
                  <a:lnTo>
                    <a:pt x="3349496" y="3253198"/>
                  </a:lnTo>
                  <a:lnTo>
                    <a:pt x="0" y="325319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grpSp>
      <p:grpSp>
        <p:nvGrpSpPr>
          <p:cNvPr id="10" name="Group 10"/>
          <p:cNvGrpSpPr/>
          <p:nvPr/>
        </p:nvGrpSpPr>
        <p:grpSpPr>
          <a:xfrm>
            <a:off x="7188478" y="2953376"/>
            <a:ext cx="3911043" cy="3911043"/>
            <a:chOff x="0" y="0"/>
            <a:chExt cx="5214724" cy="5214724"/>
          </a:xfrm>
        </p:grpSpPr>
        <p:sp>
          <p:nvSpPr>
            <p:cNvPr id="11" name="Freeform 11"/>
            <p:cNvSpPr/>
            <p:nvPr/>
          </p:nvSpPr>
          <p:spPr>
            <a:xfrm>
              <a:off x="0" y="0"/>
              <a:ext cx="5214724" cy="5214724"/>
            </a:xfrm>
            <a:custGeom>
              <a:avLst/>
              <a:gdLst/>
              <a:ahLst/>
              <a:cxnLst/>
              <a:rect l="l" t="t" r="r" b="b"/>
              <a:pathLst>
                <a:path w="5214724" h="5214724">
                  <a:moveTo>
                    <a:pt x="0" y="0"/>
                  </a:moveTo>
                  <a:lnTo>
                    <a:pt x="5214724" y="0"/>
                  </a:lnTo>
                  <a:lnTo>
                    <a:pt x="5214724" y="5214724"/>
                  </a:lnTo>
                  <a:lnTo>
                    <a:pt x="0" y="5214724"/>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12" name="Freeform 12"/>
            <p:cNvSpPr/>
            <p:nvPr/>
          </p:nvSpPr>
          <p:spPr>
            <a:xfrm>
              <a:off x="908146" y="883054"/>
              <a:ext cx="3398431" cy="3367537"/>
            </a:xfrm>
            <a:custGeom>
              <a:avLst/>
              <a:gdLst/>
              <a:ahLst/>
              <a:cxnLst/>
              <a:rect l="l" t="t" r="r" b="b"/>
              <a:pathLst>
                <a:path w="3398431" h="3367537">
                  <a:moveTo>
                    <a:pt x="0" y="0"/>
                  </a:moveTo>
                  <a:lnTo>
                    <a:pt x="3398432" y="0"/>
                  </a:lnTo>
                  <a:lnTo>
                    <a:pt x="3398432" y="3367537"/>
                  </a:lnTo>
                  <a:lnTo>
                    <a:pt x="0" y="3367537"/>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grpSp>
      <p:sp>
        <p:nvSpPr>
          <p:cNvPr id="13" name="Freeform 13"/>
          <p:cNvSpPr/>
          <p:nvPr/>
        </p:nvSpPr>
        <p:spPr>
          <a:xfrm>
            <a:off x="5653592" y="4274124"/>
            <a:ext cx="1269549" cy="1269549"/>
          </a:xfrm>
          <a:custGeom>
            <a:avLst/>
            <a:gdLst/>
            <a:ahLst/>
            <a:cxnLst/>
            <a:rect l="l" t="t" r="r" b="b"/>
            <a:pathLst>
              <a:path w="1269549" h="1269549">
                <a:moveTo>
                  <a:pt x="0" y="0"/>
                </a:moveTo>
                <a:lnTo>
                  <a:pt x="1269548" y="0"/>
                </a:lnTo>
                <a:lnTo>
                  <a:pt x="1269548" y="1269548"/>
                </a:lnTo>
                <a:lnTo>
                  <a:pt x="0" y="1269548"/>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sp>
        <p:nvSpPr>
          <p:cNvPr id="14" name="Freeform 14"/>
          <p:cNvSpPr/>
          <p:nvPr/>
        </p:nvSpPr>
        <p:spPr>
          <a:xfrm>
            <a:off x="11366222" y="4274124"/>
            <a:ext cx="1269549" cy="1269549"/>
          </a:xfrm>
          <a:custGeom>
            <a:avLst/>
            <a:gdLst/>
            <a:ahLst/>
            <a:cxnLst/>
            <a:rect l="l" t="t" r="r" b="b"/>
            <a:pathLst>
              <a:path w="1269549" h="1269549">
                <a:moveTo>
                  <a:pt x="0" y="0"/>
                </a:moveTo>
                <a:lnTo>
                  <a:pt x="1269548" y="0"/>
                </a:lnTo>
                <a:lnTo>
                  <a:pt x="1269548" y="1269548"/>
                </a:lnTo>
                <a:lnTo>
                  <a:pt x="0" y="1269548"/>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8763000"/>
            <a:ext cx="18288000" cy="1524000"/>
          </a:xfrm>
          <a:custGeom>
            <a:avLst/>
            <a:gdLst/>
            <a:ahLst/>
            <a:cxnLst/>
            <a:rect l="l" t="t" r="r" b="b"/>
            <a:pathLst>
              <a:path w="18288000" h="1524000">
                <a:moveTo>
                  <a:pt x="0" y="0"/>
                </a:moveTo>
                <a:lnTo>
                  <a:pt x="18288000" y="0"/>
                </a:lnTo>
                <a:lnTo>
                  <a:pt x="18288000" y="1524000"/>
                </a:lnTo>
                <a:lnTo>
                  <a:pt x="0" y="1524000"/>
                </a:lnTo>
                <a:lnTo>
                  <a:pt x="0" y="0"/>
                </a:lnTo>
                <a:close/>
              </a:path>
            </a:pathLst>
          </a:custGeom>
          <a:blipFill>
            <a:blip r:embed="rId3"/>
            <a:stretch>
              <a:fillRect/>
            </a:stretch>
          </a:blipFill>
        </p:spPr>
        <p:txBody>
          <a:bodyPr/>
          <a:lstStyle/>
          <a:p>
            <a:endParaRPr lang="en-US"/>
          </a:p>
        </p:txBody>
      </p:sp>
      <p:sp>
        <p:nvSpPr>
          <p:cNvPr id="3" name="Freeform 3"/>
          <p:cNvSpPr/>
          <p:nvPr/>
        </p:nvSpPr>
        <p:spPr>
          <a:xfrm>
            <a:off x="8727338" y="541749"/>
            <a:ext cx="8802083" cy="7784396"/>
          </a:xfrm>
          <a:custGeom>
            <a:avLst/>
            <a:gdLst/>
            <a:ahLst/>
            <a:cxnLst/>
            <a:rect l="l" t="t" r="r" b="b"/>
            <a:pathLst>
              <a:path w="8802083" h="7784396">
                <a:moveTo>
                  <a:pt x="0" y="0"/>
                </a:moveTo>
                <a:lnTo>
                  <a:pt x="8802082" y="0"/>
                </a:lnTo>
                <a:lnTo>
                  <a:pt x="8802082" y="7784397"/>
                </a:lnTo>
                <a:lnTo>
                  <a:pt x="0" y="7784397"/>
                </a:lnTo>
                <a:lnTo>
                  <a:pt x="0" y="0"/>
                </a:lnTo>
                <a:close/>
              </a:path>
            </a:pathLst>
          </a:custGeom>
          <a:blipFill>
            <a:blip r:embed="rId4"/>
            <a:stretch>
              <a:fillRect l="-11269" r="-21470"/>
            </a:stretch>
          </a:blipFill>
        </p:spPr>
        <p:txBody>
          <a:bodyPr/>
          <a:lstStyle/>
          <a:p>
            <a:endParaRPr lang="en-US"/>
          </a:p>
        </p:txBody>
      </p:sp>
      <p:sp>
        <p:nvSpPr>
          <p:cNvPr id="4" name="TextBox 4"/>
          <p:cNvSpPr txBox="1"/>
          <p:nvPr/>
        </p:nvSpPr>
        <p:spPr>
          <a:xfrm>
            <a:off x="1202715" y="1704955"/>
            <a:ext cx="6626801" cy="5762103"/>
          </a:xfrm>
          <a:prstGeom prst="rect">
            <a:avLst/>
          </a:prstGeom>
        </p:spPr>
        <p:txBody>
          <a:bodyPr lIns="0" tIns="0" rIns="0" bIns="0" rtlCol="0" anchor="t">
            <a:spAutoFit/>
          </a:bodyPr>
          <a:lstStyle/>
          <a:p>
            <a:pPr algn="ctr">
              <a:lnSpc>
                <a:spcPts val="5639"/>
              </a:lnSpc>
              <a:spcBef>
                <a:spcPct val="0"/>
              </a:spcBef>
            </a:pPr>
            <a:r>
              <a:rPr lang="en-US" sz="4028">
                <a:solidFill>
                  <a:srgbClr val="000000"/>
                </a:solidFill>
                <a:latin typeface="Catamaran"/>
                <a:ea typeface="Catamaran"/>
                <a:cs typeface="Catamaran"/>
                <a:sym typeface="Catamaran"/>
              </a:rPr>
              <a:t>If you hope to have kids someday, what kind of life would you want to be able to offer them? What would you need in place—emotionally, financially, relationally—to give them the life you dream about? </a:t>
            </a:r>
          </a:p>
          <a:p>
            <a:pPr algn="ctr">
              <a:lnSpc>
                <a:spcPts val="6462"/>
              </a:lnSpc>
              <a:spcBef>
                <a:spcPct val="0"/>
              </a:spcBef>
            </a:pPr>
            <a:endParaRPr lang="en-US" sz="4028">
              <a:solidFill>
                <a:srgbClr val="000000"/>
              </a:solidFill>
              <a:latin typeface="Catamaran"/>
              <a:ea typeface="Catamaran"/>
              <a:cs typeface="Catamaran"/>
              <a:sym typeface="Catamaran"/>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4570</Words>
  <Application>Microsoft Office PowerPoint</Application>
  <PresentationFormat>Custom</PresentationFormat>
  <Paragraphs>315</Paragraphs>
  <Slides>22</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Catamaran Bold</vt:lpstr>
      <vt:lpstr>Catamaran</vt:lpstr>
      <vt:lpstr>Open Sans</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Success Sequence Financial Literacy Slides</dc:title>
  <dc:creator>Rian Gordon</dc:creator>
  <cp:lastModifiedBy>Rian Gordon</cp:lastModifiedBy>
  <cp:revision>2</cp:revision>
  <dcterms:created xsi:type="dcterms:W3CDTF">2006-08-16T00:00:00Z</dcterms:created>
  <dcterms:modified xsi:type="dcterms:W3CDTF">2025-08-06T20:46:38Z</dcterms:modified>
  <dc:identifier>DAGvUdGevt0</dc:identifier>
</cp:coreProperties>
</file>