
<file path=[Content_Types].xml><?xml version="1.0" encoding="utf-8"?>
<Types xmlns="http://schemas.openxmlformats.org/package/2006/content-types">
  <Default Extension="png" ContentType="image/png"/>
  <Default Extension="mpg" ContentType="video/mpe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30"/>
  </p:notesMasterIdLst>
  <p:sldIdLst>
    <p:sldId id="256" r:id="rId2"/>
    <p:sldId id="264" r:id="rId3"/>
    <p:sldId id="310" r:id="rId4"/>
    <p:sldId id="311" r:id="rId5"/>
    <p:sldId id="334" r:id="rId6"/>
    <p:sldId id="332" r:id="rId7"/>
    <p:sldId id="333" r:id="rId8"/>
    <p:sldId id="308" r:id="rId9"/>
    <p:sldId id="335" r:id="rId10"/>
    <p:sldId id="315" r:id="rId11"/>
    <p:sldId id="313" r:id="rId12"/>
    <p:sldId id="303" r:id="rId13"/>
    <p:sldId id="323" r:id="rId14"/>
    <p:sldId id="324" r:id="rId15"/>
    <p:sldId id="316" r:id="rId16"/>
    <p:sldId id="328" r:id="rId17"/>
    <p:sldId id="331" r:id="rId18"/>
    <p:sldId id="326" r:id="rId19"/>
    <p:sldId id="319" r:id="rId20"/>
    <p:sldId id="320" r:id="rId21"/>
    <p:sldId id="329" r:id="rId22"/>
    <p:sldId id="305" r:id="rId23"/>
    <p:sldId id="330" r:id="rId24"/>
    <p:sldId id="321" r:id="rId25"/>
    <p:sldId id="322" r:id="rId26"/>
    <p:sldId id="307" r:id="rId27"/>
    <p:sldId id="327" r:id="rId28"/>
    <p:sldId id="29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6D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805" autoAdjust="0"/>
  </p:normalViewPr>
  <p:slideViewPr>
    <p:cSldViewPr>
      <p:cViewPr varScale="1">
        <p:scale>
          <a:sx n="50" d="100"/>
          <a:sy n="50" d="100"/>
        </p:scale>
        <p:origin x="-108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dPt>
          <c:dPt>
            <c:idx val="1"/>
            <c:bubble3D val="0"/>
          </c:dPt>
          <c:dPt>
            <c:idx val="2"/>
            <c:bubble3D val="0"/>
          </c:dPt>
          <c:dPt>
            <c:idx val="3"/>
            <c:bubble3D val="0"/>
          </c:dPt>
          <c:cat>
            <c:strRef>
              <c:f>Sheet1!$A$2:$A$5</c:f>
              <c:strCache>
                <c:ptCount val="2"/>
                <c:pt idx="0">
                  <c:v>Defaulted Borrowers</c:v>
                </c:pt>
                <c:pt idx="1">
                  <c:v>2nd Qtr</c:v>
                </c:pt>
              </c:strCache>
            </c:strRef>
          </c:cat>
          <c:val>
            <c:numRef>
              <c:f>Sheet1!$B$2:$B$5</c:f>
              <c:numCache>
                <c:formatCode>General</c:formatCode>
                <c:ptCount val="4"/>
                <c:pt idx="0" formatCode="0%">
                  <c:v>44</c:v>
                </c:pt>
                <c:pt idx="1">
                  <c:v>56</c:v>
                </c:pt>
              </c:numCache>
            </c:numRef>
          </c:val>
        </c:ser>
        <c:dLbls>
          <c:showLegendKey val="0"/>
          <c:showVal val="0"/>
          <c:showCatName val="0"/>
          <c:showSerName val="0"/>
          <c:showPercent val="0"/>
          <c:showBubbleSize val="0"/>
          <c:showLeaderLines val="1"/>
        </c:dLbls>
        <c:firstSliceAng val="0"/>
      </c:pieChart>
      <c:spPr>
        <a:noFill/>
        <a:ln w="25398">
          <a:noFill/>
        </a:ln>
      </c:spPr>
    </c:plotArea>
    <c:plotVisOnly val="1"/>
    <c:dispBlanksAs val="zero"/>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pieChart>
        <c:varyColors val="1"/>
        <c:ser>
          <c:idx val="0"/>
          <c:order val="0"/>
          <c:tx>
            <c:strRef>
              <c:f>Sheet1!$B$1</c:f>
              <c:strCache>
                <c:ptCount val="1"/>
                <c:pt idx="0">
                  <c:v>Column1</c:v>
                </c:pt>
              </c:strCache>
            </c:strRef>
          </c:tx>
          <c:dPt>
            <c:idx val="0"/>
            <c:bubble3D val="0"/>
          </c:dPt>
          <c:dPt>
            <c:idx val="1"/>
            <c:bubble3D val="0"/>
          </c:dPt>
          <c:dPt>
            <c:idx val="2"/>
            <c:bubble3D val="0"/>
          </c:dPt>
          <c:dPt>
            <c:idx val="3"/>
            <c:bubble3D val="0"/>
          </c:dPt>
          <c:cat>
            <c:strRef>
              <c:f>Sheet1!$A$2:$A$5</c:f>
              <c:strCache>
                <c:ptCount val="2"/>
                <c:pt idx="0">
                  <c:v>Fees</c:v>
                </c:pt>
                <c:pt idx="1">
                  <c:v>Loan Amount</c:v>
                </c:pt>
              </c:strCache>
            </c:strRef>
          </c:cat>
          <c:val>
            <c:numRef>
              <c:f>Sheet1!$B$2:$B$5</c:f>
              <c:numCache>
                <c:formatCode>General</c:formatCode>
                <c:ptCount val="4"/>
                <c:pt idx="0">
                  <c:v>90</c:v>
                </c:pt>
                <c:pt idx="1">
                  <c:v>10</c:v>
                </c:pt>
              </c:numCache>
            </c:numRef>
          </c:val>
        </c:ser>
        <c:dLbls>
          <c:showLegendKey val="0"/>
          <c:showVal val="0"/>
          <c:showCatName val="0"/>
          <c:showSerName val="0"/>
          <c:showPercent val="0"/>
          <c:showBubbleSize val="0"/>
          <c:showLeaderLines val="1"/>
        </c:dLbls>
        <c:firstSliceAng val="0"/>
      </c:pieChart>
      <c:spPr>
        <a:noFill/>
        <a:ln w="25398">
          <a:noFill/>
        </a:ln>
      </c:spPr>
    </c:plotArea>
    <c:plotVisOnly val="1"/>
    <c:dispBlanksAs val="zero"/>
    <c:showDLblsOverMax val="0"/>
  </c:chart>
  <c:txPr>
    <a:bodyPr/>
    <a:lstStyle/>
    <a:p>
      <a:pPr>
        <a:defRPr sz="1800"/>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drawings/drawing1.xml><?xml version="1.0" encoding="utf-8"?>
<c:userShapes xmlns:c="http://schemas.openxmlformats.org/drawingml/2006/chart">
  <cdr:relSizeAnchor xmlns:cdr="http://schemas.openxmlformats.org/drawingml/2006/chartDrawing">
    <cdr:from>
      <cdr:x>0.48905</cdr:x>
      <cdr:y>0.32787</cdr:y>
    </cdr:from>
    <cdr:to>
      <cdr:x>0.90124</cdr:x>
      <cdr:y>0.58897</cdr:y>
    </cdr:to>
    <cdr:sp macro="" textlink="">
      <cdr:nvSpPr>
        <cdr:cNvPr id="2" name="TextBox 1"/>
        <cdr:cNvSpPr txBox="1"/>
      </cdr:nvSpPr>
      <cdr:spPr>
        <a:xfrm xmlns:a="http://schemas.openxmlformats.org/drawingml/2006/main">
          <a:off x="1701796" y="1016000"/>
          <a:ext cx="1434339" cy="8091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dirty="0" smtClean="0"/>
            <a:t>Defaulted Borrowers</a:t>
          </a:r>
          <a:endParaRPr lang="en-US" sz="20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0.20492</cdr:x>
      <cdr:y>0.53285</cdr:y>
    </cdr:from>
    <cdr:to>
      <cdr:x>0.84426</cdr:x>
      <cdr:y>0.9708</cdr:y>
    </cdr:to>
    <cdr:sp macro="" textlink="">
      <cdr:nvSpPr>
        <cdr:cNvPr id="2" name="TextBox 1"/>
        <cdr:cNvSpPr txBox="1"/>
      </cdr:nvSpPr>
      <cdr:spPr>
        <a:xfrm xmlns:a="http://schemas.openxmlformats.org/drawingml/2006/main">
          <a:off x="635000" y="1854211"/>
          <a:ext cx="1981193" cy="15239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dirty="0" smtClean="0"/>
            <a:t>Fees paid as % of loan amount at time of default</a:t>
          </a:r>
          <a:endParaRPr lang="en-US" sz="20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EB3977-CB46-4F22-94DC-8F18EB70103F}" type="datetimeFigureOut">
              <a:rPr lang="en-US" smtClean="0"/>
              <a:t>7/18/2012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B3EA31-4F50-4E9C-AC56-515AAD62F2CB}" type="slidenum">
              <a:rPr lang="en-US" smtClean="0"/>
              <a:t>‹#›</a:t>
            </a:fld>
            <a:endParaRPr lang="en-US"/>
          </a:p>
        </p:txBody>
      </p:sp>
    </p:spTree>
    <p:extLst>
      <p:ext uri="{BB962C8B-B14F-4D97-AF65-F5344CB8AC3E}">
        <p14:creationId xmlns:p14="http://schemas.microsoft.com/office/powerpoint/2010/main" val="727032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3EA31-4F50-4E9C-AC56-515AAD62F2CB}" type="slidenum">
              <a:rPr lang="en-US" smtClean="0"/>
              <a:t>1</a:t>
            </a:fld>
            <a:endParaRPr lang="en-US"/>
          </a:p>
        </p:txBody>
      </p:sp>
    </p:spTree>
    <p:extLst>
      <p:ext uri="{BB962C8B-B14F-4D97-AF65-F5344CB8AC3E}">
        <p14:creationId xmlns:p14="http://schemas.microsoft.com/office/powerpoint/2010/main" val="1271422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400% APR</a:t>
            </a:r>
            <a:r>
              <a:rPr lang="en-US" sz="1200" kern="1200" dirty="0" smtClean="0">
                <a:solidFill>
                  <a:schemeClr val="tx1"/>
                </a:solidFill>
                <a:effectLst/>
                <a:latin typeface="+mn-lt"/>
                <a:ea typeface="+mn-ea"/>
                <a:cs typeface="+mn-cs"/>
              </a:rPr>
              <a:t>, so if you borrow $500 and have the loan outstanding for a full year (not unusual since folks flip the loans repeatedly), you will pay $2000 in interest over that 12 months and still owe the original $500.</a:t>
            </a:r>
          </a:p>
          <a:p>
            <a:endParaRPr lang="en-US" dirty="0"/>
          </a:p>
        </p:txBody>
      </p:sp>
      <p:sp>
        <p:nvSpPr>
          <p:cNvPr id="4" name="Slide Number Placeholder 3"/>
          <p:cNvSpPr>
            <a:spLocks noGrp="1"/>
          </p:cNvSpPr>
          <p:nvPr>
            <p:ph type="sldNum" sz="quarter" idx="10"/>
          </p:nvPr>
        </p:nvSpPr>
        <p:spPr/>
        <p:txBody>
          <a:bodyPr/>
          <a:lstStyle/>
          <a:p>
            <a:fld id="{1CB3EA31-4F50-4E9C-AC56-515AAD62F2CB}" type="slidenum">
              <a:rPr lang="en-US" smtClean="0"/>
              <a:t>15</a:t>
            </a:fld>
            <a:endParaRPr lang="en-US"/>
          </a:p>
        </p:txBody>
      </p:sp>
    </p:spTree>
    <p:extLst>
      <p:ext uri="{BB962C8B-B14F-4D97-AF65-F5344CB8AC3E}">
        <p14:creationId xmlns:p14="http://schemas.microsoft.com/office/powerpoint/2010/main" val="2239360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3EA31-4F50-4E9C-AC56-515AAD62F2CB}" type="slidenum">
              <a:rPr lang="en-US" smtClean="0"/>
              <a:t>17</a:t>
            </a:fld>
            <a:endParaRPr lang="en-US"/>
          </a:p>
        </p:txBody>
      </p:sp>
    </p:spTree>
    <p:extLst>
      <p:ext uri="{BB962C8B-B14F-4D97-AF65-F5344CB8AC3E}">
        <p14:creationId xmlns:p14="http://schemas.microsoft.com/office/powerpoint/2010/main" val="2019940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z="900" dirty="0"/>
              <a:t>In its 2011 report, </a:t>
            </a:r>
            <a:r>
              <a:rPr lang="en-US" sz="900" i="1" dirty="0"/>
              <a:t>Payday Loans, Inc</a:t>
            </a:r>
            <a:r>
              <a:rPr lang="en-US" sz="900" dirty="0"/>
              <a:t>., CRL analyzes new data regarding the use of payday loans by borrowers over two years after their first payday loan. In short, it shows that borrowers are typically indebted to payday lenders for much of the year, with those who remain active borrowers taking on more debt over time. This study tracks the transactions of the 11,000 borrowers in Oklahoma who took out their first loans in either March, June, or September of 2006 for the following 24 months.</a:t>
            </a:r>
          </a:p>
          <a:p>
            <a:pPr>
              <a:lnSpc>
                <a:spcPct val="90000"/>
              </a:lnSpc>
            </a:pPr>
            <a:endParaRPr lang="en-US" sz="900" dirty="0"/>
          </a:p>
          <a:p>
            <a:pPr>
              <a:lnSpc>
                <a:spcPct val="90000"/>
              </a:lnSpc>
            </a:pPr>
            <a:r>
              <a:rPr lang="en-US" sz="900" dirty="0"/>
              <a:t>This graph shows one of the report’s findings – that a typical payday borrower is indebted for more than 200 days, far more than is recommended by the FDIC.</a:t>
            </a:r>
            <a:br>
              <a:rPr lang="en-US" sz="900" dirty="0"/>
            </a:br>
            <a:endParaRPr lang="en-US" sz="900" dirty="0"/>
          </a:p>
          <a:p>
            <a:pPr>
              <a:lnSpc>
                <a:spcPct val="90000"/>
              </a:lnSpc>
            </a:pPr>
            <a:r>
              <a:rPr lang="en-US" sz="900" dirty="0"/>
              <a:t>In 2005, the Federal Deposit Insurance Corporation (FDIC) ruled that it is inappropriate for payday borrowers to remain indebted for more than 90 days in any 12 month period, both because “an extension of a payday loan is not appropriate under such circumstances”  and because of safety and soundness risks to banks.  In 2010, National Credit Union Association adopted similar standards on limits of indebtedness for largely the same reasons.</a:t>
            </a:r>
          </a:p>
          <a:p>
            <a:pPr>
              <a:lnSpc>
                <a:spcPct val="90000"/>
              </a:lnSpc>
            </a:pPr>
            <a:endParaRPr lang="en-US" sz="900" dirty="0"/>
          </a:p>
          <a:p>
            <a:pPr>
              <a:lnSpc>
                <a:spcPct val="90000"/>
              </a:lnSpc>
            </a:pPr>
            <a:r>
              <a:rPr lang="en-US" sz="900" dirty="0"/>
              <a:t>Even in a state where industry “best practices” are codified, data reveal that borrowers are indebted for more than double the limit recommended by the FDIC and NCUA. For example, in their first year of payday loan use, borrowers are indebted an average of 212 days. Over the full two-year period, borrowers are indebted a total of 372 days on average.</a:t>
            </a:r>
          </a:p>
          <a:p>
            <a:pPr>
              <a:lnSpc>
                <a:spcPct val="90000"/>
              </a:lnSpc>
            </a:pPr>
            <a:endParaRPr lang="en-US" sz="900" dirty="0"/>
          </a:p>
          <a:p>
            <a:pPr eaLnBrk="1" hangingPunct="1">
              <a:spcBef>
                <a:spcPct val="50000"/>
              </a:spcBef>
            </a:pPr>
            <a:r>
              <a:rPr lang="en-US" sz="900" i="1" dirty="0"/>
              <a:t>Source: “Payday Loans, Inc.,” Center for Responsible Lending (2011), </a:t>
            </a:r>
          </a:p>
          <a:p>
            <a:pPr eaLnBrk="1" hangingPunct="1">
              <a:spcBef>
                <a:spcPct val="50000"/>
              </a:spcBef>
            </a:pPr>
            <a:r>
              <a:rPr lang="en-US" sz="900" i="1" dirty="0"/>
              <a:t>http://www.responsiblelending.org/payday-lending/research-analysis/payday-loan-inc.pdf</a:t>
            </a:r>
            <a:r>
              <a:rPr lang="en-US" sz="900" dirty="0"/>
              <a:t> </a:t>
            </a:r>
          </a:p>
          <a:p>
            <a:pPr>
              <a:lnSpc>
                <a:spcPct val="90000"/>
              </a:lnSpc>
            </a:pPr>
            <a:endParaRPr lang="en-US" sz="900" dirty="0"/>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F9F9EF3B-F3AB-432C-BE1C-39439A161384}" type="slidenum">
              <a:rPr lang="en-US" sz="1200"/>
              <a:pPr eaLnBrk="1" hangingPunct="1"/>
              <a:t>20</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z="900"/>
              <a:t>Payday lenders say that over 90 percent of the time, borrowers successfully repay their loan. However, data show that a significant share of borrowers become late or default on their payday loan, triggering more fees and placing their bank account at risk. The 2011 CRL report, “Payday Loans, Inc.,” shows that over the first two years of payday loan use, </a:t>
            </a:r>
            <a:r>
              <a:rPr lang="en-US" sz="900" u="sng"/>
              <a:t>44 percent of borrowers</a:t>
            </a:r>
            <a:r>
              <a:rPr lang="en-US" sz="900"/>
              <a:t> will experience a “return event” or default in which they cannot service their payday loan debt in a timely manner. These defaults place additional financial stress on borrowers by triggering bounced check fees from the lender and the borrower’s bank.</a:t>
            </a:r>
          </a:p>
          <a:p>
            <a:pPr>
              <a:lnSpc>
                <a:spcPct val="90000"/>
              </a:lnSpc>
            </a:pPr>
            <a:endParaRPr lang="en-US" sz="900"/>
          </a:p>
          <a:p>
            <a:pPr>
              <a:lnSpc>
                <a:spcPct val="90000"/>
              </a:lnSpc>
            </a:pPr>
            <a:r>
              <a:rPr lang="en-US" sz="900"/>
              <a:t>This finding is consistent with the Skiba and Tobacman study, “Do Payday Loans Cause Bankruptcy?” in which they looked at over 145,000 payday files from a large Texas-based payday lender and finds an even higher default risk for borrowers.  Tracking payday borrowers’ activity from 2000-2004, the authors find that over half (</a:t>
            </a:r>
            <a:r>
              <a:rPr lang="en-US" sz="900" u="sng"/>
              <a:t>54 percent</a:t>
            </a:r>
            <a:r>
              <a:rPr lang="en-US" sz="900"/>
              <a:t>) of payday borrowers who took out loans on a bi-weekly basis defaulted. The authors analysis’ of this data set also show that by the time a borrower defaults, they have paid nearly </a:t>
            </a:r>
            <a:r>
              <a:rPr lang="en-US" sz="900" u="sng"/>
              <a:t>90% of the loan amount in fees</a:t>
            </a:r>
            <a:r>
              <a:rPr lang="en-US" sz="900"/>
              <a:t>, but none of which is attributed to the loan principal. </a:t>
            </a:r>
          </a:p>
          <a:p>
            <a:pPr>
              <a:lnSpc>
                <a:spcPct val="90000"/>
              </a:lnSpc>
            </a:pPr>
            <a:endParaRPr lang="en-US" sz="900"/>
          </a:p>
          <a:p>
            <a:pPr>
              <a:lnSpc>
                <a:spcPct val="90000"/>
              </a:lnSpc>
            </a:pPr>
            <a:r>
              <a:rPr lang="en-US" sz="900"/>
              <a:t>Sources: </a:t>
            </a:r>
          </a:p>
          <a:p>
            <a:pPr eaLnBrk="1" hangingPunct="1">
              <a:spcBef>
                <a:spcPct val="50000"/>
              </a:spcBef>
            </a:pPr>
            <a:r>
              <a:rPr lang="en-US" sz="900" i="1"/>
              <a:t>“Payday Loans, Inc.,” Center for Responsible Lending (2011), </a:t>
            </a:r>
          </a:p>
          <a:p>
            <a:pPr eaLnBrk="1" hangingPunct="1">
              <a:spcBef>
                <a:spcPct val="50000"/>
              </a:spcBef>
            </a:pPr>
            <a:r>
              <a:rPr lang="en-US" sz="900" i="1"/>
              <a:t>http://www.responsiblelending.org/payday-lending/research-analysis/payday-loan-inc.pdf</a:t>
            </a:r>
            <a:r>
              <a:rPr lang="en-US" sz="900"/>
              <a:t> </a:t>
            </a:r>
          </a:p>
          <a:p>
            <a:pPr eaLnBrk="1" hangingPunct="1">
              <a:spcBef>
                <a:spcPct val="50000"/>
              </a:spcBef>
            </a:pPr>
            <a:endParaRPr lang="en-US" sz="900"/>
          </a:p>
          <a:p>
            <a:pPr eaLnBrk="1" hangingPunct="1">
              <a:spcBef>
                <a:spcPct val="50000"/>
              </a:spcBef>
            </a:pPr>
            <a:r>
              <a:rPr lang="en-US" sz="900" i="1"/>
              <a:t>“Payday Loans, Uncertainty, and Discounting: Explaining Patterns of Borrowing, Repayment, and Default”</a:t>
            </a:r>
            <a:r>
              <a:rPr lang="en-US" sz="900"/>
              <a:t> (2008), Paige M. Skiba &amp; Jeremy Tobacman</a:t>
            </a:r>
            <a:r>
              <a:rPr lang="en-US" sz="900" i="1"/>
              <a:t>.</a:t>
            </a:r>
          </a:p>
          <a:p>
            <a:pPr eaLnBrk="1" hangingPunct="1">
              <a:spcBef>
                <a:spcPct val="50000"/>
              </a:spcBef>
            </a:pPr>
            <a:r>
              <a:rPr lang="en-US" sz="900" i="1"/>
              <a:t>http://papers.ssrn.com/sol3/papers.cfm?abstract_id=1319751</a:t>
            </a:r>
            <a:r>
              <a:rPr lang="en-US" sz="900"/>
              <a:t> </a:t>
            </a:r>
            <a:r>
              <a:rPr lang="en-US" sz="900" i="1"/>
              <a:t> </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3456FFB7-DEE1-44C2-9344-544D678B3947}" type="slidenum">
              <a:rPr lang="en-US" sz="1200"/>
              <a:pPr eaLnBrk="1" hangingPunct="1"/>
              <a:t>21</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3EA31-4F50-4E9C-AC56-515AAD62F2CB}" type="slidenum">
              <a:rPr lang="en-US" smtClean="0"/>
              <a:t>22</a:t>
            </a:fld>
            <a:endParaRPr lang="en-US"/>
          </a:p>
        </p:txBody>
      </p:sp>
    </p:spTree>
    <p:extLst>
      <p:ext uri="{BB962C8B-B14F-4D97-AF65-F5344CB8AC3E}">
        <p14:creationId xmlns:p14="http://schemas.microsoft.com/office/powerpoint/2010/main" val="1228428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sz="900" dirty="0"/>
              <a:t>Today, 17 states and the District of Columbia protect their borders from predatory payday lending by enforcing two-digit interest rate caps.  Not a single state has authorized 400% interest rates since 2005, and in fact 5 states have rolled back the authority.  Collectively, these states save their citizens $2 billion annually. </a:t>
            </a:r>
          </a:p>
          <a:p>
            <a:pPr>
              <a:lnSpc>
                <a:spcPct val="80000"/>
              </a:lnSpc>
            </a:pPr>
            <a:endParaRPr lang="en-US" sz="900" dirty="0"/>
          </a:p>
          <a:p>
            <a:pPr>
              <a:lnSpc>
                <a:spcPct val="80000"/>
              </a:lnSpc>
            </a:pPr>
            <a:r>
              <a:rPr lang="en-US" sz="900" dirty="0"/>
              <a:t>In 2006, President George Bush signed into law an act which prohibited 400% interest rate payday loans for members of the military and their families and established a maximum rate of 36% because the high cost loans threatened military readiness and national security.  </a:t>
            </a:r>
          </a:p>
          <a:p>
            <a:pPr>
              <a:lnSpc>
                <a:spcPct val="80000"/>
              </a:lnSpc>
            </a:pPr>
            <a:endParaRPr lang="en-US" sz="900" dirty="0"/>
          </a:p>
          <a:p>
            <a:pPr>
              <a:lnSpc>
                <a:spcPct val="80000"/>
              </a:lnSpc>
            </a:pPr>
            <a:r>
              <a:rPr lang="en-US" sz="900" dirty="0"/>
              <a:t>There have been three recent ballot initiatives in three very different states which show voters prefer rates of 36% rather than 400%.  In 2008, voters in Arizona and Ohio defeated payday-sponsored ballot initiatives by </a:t>
            </a:r>
            <a:r>
              <a:rPr lang="en-US" sz="900" u="sng" dirty="0"/>
              <a:t>2-to-1 margins</a:t>
            </a:r>
            <a:r>
              <a:rPr lang="en-US" sz="900" dirty="0"/>
              <a:t> in both states, mandating an end to 400% interest rates. In November 2010, </a:t>
            </a:r>
            <a:r>
              <a:rPr lang="en-US" sz="900" u="sng" dirty="0"/>
              <a:t>72% of Montana</a:t>
            </a:r>
            <a:r>
              <a:rPr lang="en-US" sz="900" dirty="0"/>
              <a:t> voters approved an initiative to cap the rates of payday loans at 36%. These verdicts occurred despite the payday industry spending millions of dollars to convince voters that 400% interest rates were acceptable.  For example, payday lenders spent $30 million in Ohio and Arizona, while statewide coalitions opposing them spent just a small fraction of that</a:t>
            </a:r>
            <a:r>
              <a:rPr lang="en-US" dirty="0" smtClean="0"/>
              <a:t>.</a:t>
            </a:r>
          </a:p>
          <a:p>
            <a:pPr>
              <a:lnSpc>
                <a:spcPct val="80000"/>
              </a:lnSpc>
            </a:pPr>
            <a:endParaRPr lang="en-US" dirty="0" smtClean="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61F41015-1F5B-4D95-99DA-0D5B5FD3BF0A}" type="slidenum">
              <a:rPr lang="en-US" sz="1200"/>
              <a:pPr eaLnBrk="1" hangingPunct="1"/>
              <a:t>23</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zh-TW" sz="900"/>
              <a:t>Currently, 19 states have title lenders operating within their borders. Of these, 14 states have explicitly authorized car title lending at triple-digit rates through specific laws or regulations. Over half of these 14 states allow these loans without any limit to the interest and fees charged. In five other states (California, Kansas, Louisiana, South Carolina, and Texas), title lenders exploit loopholes or definitional weaknesses in state laws to make these loans at triple-digit rates to borrowers. </a:t>
            </a:r>
          </a:p>
          <a:p>
            <a:pPr>
              <a:lnSpc>
                <a:spcPct val="90000"/>
              </a:lnSpc>
            </a:pPr>
            <a:endParaRPr lang="en-US" altLang="zh-TW" sz="900"/>
          </a:p>
          <a:p>
            <a:pPr>
              <a:lnSpc>
                <a:spcPct val="90000"/>
              </a:lnSpc>
            </a:pPr>
            <a:r>
              <a:rPr lang="en-US" altLang="zh-TW" sz="900"/>
              <a:t>A combination of predatory features present in title loans results in the product being risky for borrowers, such as their high-cost, large balloon payment due in short order, and basing the amount that can be lent largely on the value of an asset rather than their ability to repay the loan. Like payday, car title loans are advertised a quick financial fix, but actually result in long term indebtedness. For example, the President of TitleMax, one of the largest title lending chains with locations in many states, notes that "customer loans are typically renewed at the end of each month and thereby generate significant additional interest payments.“ In fact, the average TitleMax customer must renew their loan 8 times before retiring the debt, stretching their one month title loan to 9 months. (Source:  Affidavit of John Robinson, President of Titlemax Holdings LLC, U.S. Bankruptcy Court for the Southern District of Georgia, Savannah Division (April 20, 2009).)</a:t>
            </a:r>
            <a:endParaRPr lang="en-US" sz="900"/>
          </a:p>
          <a:p>
            <a:pPr>
              <a:lnSpc>
                <a:spcPct val="90000"/>
              </a:lnSpc>
            </a:pPr>
            <a:endParaRPr lang="en-US" altLang="zh-TW" sz="900"/>
          </a:p>
          <a:p>
            <a:pPr>
              <a:lnSpc>
                <a:spcPct val="90000"/>
              </a:lnSpc>
            </a:pPr>
            <a:r>
              <a:rPr lang="en-US" altLang="zh-TW" sz="900"/>
              <a:t>In 2006, President Georgia W. Bush and Congress capped car title loans at 36 percent annual interest for members of military nationwide, citing concerns that these types of loans undermine troop morale and military readiness. The Military Lending Act also prohibited securing loans with the title to the borrower’s vehicle, placing car title loans off-limits to active-duty service members and their families.</a:t>
            </a:r>
          </a:p>
          <a:p>
            <a:pPr>
              <a:lnSpc>
                <a:spcPct val="90000"/>
              </a:lnSpc>
            </a:pPr>
            <a:endParaRPr lang="en-US" altLang="zh-TW" sz="900"/>
          </a:p>
          <a:p>
            <a:pPr>
              <a:lnSpc>
                <a:spcPct val="90000"/>
              </a:lnSpc>
            </a:pPr>
            <a:r>
              <a:rPr lang="en-US" altLang="zh-TW" sz="900"/>
              <a:t>Several states, such as Iowa, Oregon, New Hampshire, Florida, and Wisconsin have all capped car-title loan rates at around 36 percent annually or less.  In November  2010, Montana voters overwhelmingly voted to cap car-title and other types of small loan products at 36 percent.</a:t>
            </a:r>
          </a:p>
          <a:p>
            <a:pPr>
              <a:lnSpc>
                <a:spcPct val="90000"/>
              </a:lnSpc>
            </a:pPr>
            <a:endParaRPr lang="en-US" altLang="zh-TW" sz="900"/>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defRPr>
            </a:lvl1pPr>
            <a:lvl2pPr marL="702756" indent="-270291" defTabSz="914485" eaLnBrk="0" hangingPunct="0">
              <a:defRPr sz="2300">
                <a:solidFill>
                  <a:schemeClr val="tx1"/>
                </a:solidFill>
                <a:latin typeface="Arial" charset="0"/>
              </a:defRPr>
            </a:lvl2pPr>
            <a:lvl3pPr marL="1081164" indent="-216233" defTabSz="914485" eaLnBrk="0" hangingPunct="0">
              <a:defRPr sz="2300">
                <a:solidFill>
                  <a:schemeClr val="tx1"/>
                </a:solidFill>
                <a:latin typeface="Arial" charset="0"/>
              </a:defRPr>
            </a:lvl3pPr>
            <a:lvl4pPr marL="1513629" indent="-216233" defTabSz="914485" eaLnBrk="0" hangingPunct="0">
              <a:defRPr sz="2300">
                <a:solidFill>
                  <a:schemeClr val="tx1"/>
                </a:solidFill>
                <a:latin typeface="Arial" charset="0"/>
              </a:defRPr>
            </a:lvl4pPr>
            <a:lvl5pPr marL="1946095" indent="-216233" defTabSz="914485" eaLnBrk="0" hangingPunct="0">
              <a:defRPr sz="2300">
                <a:solidFill>
                  <a:schemeClr val="tx1"/>
                </a:solidFill>
                <a:latin typeface="Arial" charset="0"/>
              </a:defRPr>
            </a:lvl5pPr>
            <a:lvl6pPr marL="2378560" indent="-216233" defTabSz="914485" eaLnBrk="0" fontAlgn="base" hangingPunct="0">
              <a:spcBef>
                <a:spcPct val="0"/>
              </a:spcBef>
              <a:spcAft>
                <a:spcPct val="0"/>
              </a:spcAft>
              <a:defRPr sz="2300">
                <a:solidFill>
                  <a:schemeClr val="tx1"/>
                </a:solidFill>
                <a:latin typeface="Arial" charset="0"/>
              </a:defRPr>
            </a:lvl6pPr>
            <a:lvl7pPr marL="2811026" indent="-216233" defTabSz="914485" eaLnBrk="0" fontAlgn="base" hangingPunct="0">
              <a:spcBef>
                <a:spcPct val="0"/>
              </a:spcBef>
              <a:spcAft>
                <a:spcPct val="0"/>
              </a:spcAft>
              <a:defRPr sz="2300">
                <a:solidFill>
                  <a:schemeClr val="tx1"/>
                </a:solidFill>
                <a:latin typeface="Arial" charset="0"/>
              </a:defRPr>
            </a:lvl7pPr>
            <a:lvl8pPr marL="3243491" indent="-216233" defTabSz="914485" eaLnBrk="0" fontAlgn="base" hangingPunct="0">
              <a:spcBef>
                <a:spcPct val="0"/>
              </a:spcBef>
              <a:spcAft>
                <a:spcPct val="0"/>
              </a:spcAft>
              <a:defRPr sz="2300">
                <a:solidFill>
                  <a:schemeClr val="tx1"/>
                </a:solidFill>
                <a:latin typeface="Arial" charset="0"/>
              </a:defRPr>
            </a:lvl8pPr>
            <a:lvl9pPr marL="3675957" indent="-216233" defTabSz="914485" eaLnBrk="0" fontAlgn="base" hangingPunct="0">
              <a:spcBef>
                <a:spcPct val="0"/>
              </a:spcBef>
              <a:spcAft>
                <a:spcPct val="0"/>
              </a:spcAft>
              <a:defRPr sz="2300">
                <a:solidFill>
                  <a:schemeClr val="tx1"/>
                </a:solidFill>
                <a:latin typeface="Arial" charset="0"/>
              </a:defRPr>
            </a:lvl9pPr>
          </a:lstStyle>
          <a:p>
            <a:pPr eaLnBrk="1" hangingPunct="1"/>
            <a:fld id="{1C521742-C6DA-4AD7-8DC7-370EDF2817D5}" type="slidenum">
              <a:rPr lang="en-US" sz="1200"/>
              <a:pPr eaLnBrk="1" hangingPunct="1"/>
              <a:t>25</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disclaimer is l</a:t>
            </a:r>
            <a:r>
              <a:rPr lang="en-US" dirty="0" smtClean="0"/>
              <a:t>isted on the website of</a:t>
            </a:r>
            <a:r>
              <a:rPr lang="en-US" baseline="0" dirty="0" smtClean="0"/>
              <a:t> a large local payday lending company</a:t>
            </a:r>
            <a:endParaRPr lang="en-US" dirty="0"/>
          </a:p>
        </p:txBody>
      </p:sp>
      <p:sp>
        <p:nvSpPr>
          <p:cNvPr id="4" name="Slide Number Placeholder 3"/>
          <p:cNvSpPr>
            <a:spLocks noGrp="1"/>
          </p:cNvSpPr>
          <p:nvPr>
            <p:ph type="sldNum" sz="quarter" idx="10"/>
          </p:nvPr>
        </p:nvSpPr>
        <p:spPr/>
        <p:txBody>
          <a:bodyPr/>
          <a:lstStyle/>
          <a:p>
            <a:fld id="{1CB3EA31-4F50-4E9C-AC56-515AAD62F2CB}" type="slidenum">
              <a:rPr lang="en-US" smtClean="0"/>
              <a:t>26</a:t>
            </a:fld>
            <a:endParaRPr lang="en-US"/>
          </a:p>
        </p:txBody>
      </p:sp>
    </p:spTree>
    <p:extLst>
      <p:ext uri="{BB962C8B-B14F-4D97-AF65-F5344CB8AC3E}">
        <p14:creationId xmlns:p14="http://schemas.microsoft.com/office/powerpoint/2010/main" val="1228428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3EA31-4F50-4E9C-AC56-515AAD62F2CB}" type="slidenum">
              <a:rPr lang="en-US" smtClean="0"/>
              <a:t>27</a:t>
            </a:fld>
            <a:endParaRPr lang="en-US"/>
          </a:p>
        </p:txBody>
      </p:sp>
    </p:spTree>
    <p:extLst>
      <p:ext uri="{BB962C8B-B14F-4D97-AF65-F5344CB8AC3E}">
        <p14:creationId xmlns:p14="http://schemas.microsoft.com/office/powerpoint/2010/main" val="1228428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Nonprofit,</a:t>
            </a:r>
            <a:r>
              <a:rPr lang="en-US" baseline="0" dirty="0" smtClean="0"/>
              <a:t> </a:t>
            </a:r>
            <a:r>
              <a:rPr lang="en-US" dirty="0" smtClean="0"/>
              <a:t>Founded </a:t>
            </a:r>
            <a:r>
              <a:rPr lang="en-US" dirty="0" smtClean="0"/>
              <a:t>in </a:t>
            </a:r>
            <a:r>
              <a:rPr lang="en-US" dirty="0" smtClean="0"/>
              <a:t>1997</a:t>
            </a:r>
            <a:r>
              <a:rPr lang="en-US" baseline="0" dirty="0" smtClean="0"/>
              <a:t>, Located</a:t>
            </a:r>
            <a:r>
              <a:rPr lang="en-US" dirty="0" smtClean="0"/>
              <a:t> </a:t>
            </a:r>
            <a:r>
              <a:rPr lang="en-US" dirty="0" smtClean="0"/>
              <a:t>in </a:t>
            </a:r>
            <a:r>
              <a:rPr lang="en-US" dirty="0" smtClean="0"/>
              <a:t>SLC</a:t>
            </a:r>
            <a:endParaRPr lang="en-US" dirty="0"/>
          </a:p>
        </p:txBody>
      </p:sp>
      <p:sp>
        <p:nvSpPr>
          <p:cNvPr id="4" name="Slide Number Placeholder 3"/>
          <p:cNvSpPr>
            <a:spLocks noGrp="1"/>
          </p:cNvSpPr>
          <p:nvPr>
            <p:ph type="sldNum" sz="quarter" idx="10"/>
          </p:nvPr>
        </p:nvSpPr>
        <p:spPr/>
        <p:txBody>
          <a:bodyPr/>
          <a:lstStyle/>
          <a:p>
            <a:fld id="{1CB3EA31-4F50-4E9C-AC56-515AAD62F2CB}" type="slidenum">
              <a:rPr lang="en-US" smtClean="0"/>
              <a:t>4</a:t>
            </a:fld>
            <a:endParaRPr lang="en-US"/>
          </a:p>
        </p:txBody>
      </p:sp>
    </p:spTree>
    <p:extLst>
      <p:ext uri="{BB962C8B-B14F-4D97-AF65-F5344CB8AC3E}">
        <p14:creationId xmlns:p14="http://schemas.microsoft.com/office/powerpoint/2010/main" val="3264488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3EA31-4F50-4E9C-AC56-515AAD62F2CB}" type="slidenum">
              <a:rPr lang="en-US" smtClean="0"/>
              <a:t>28</a:t>
            </a:fld>
            <a:endParaRPr lang="en-US"/>
          </a:p>
        </p:txBody>
      </p:sp>
    </p:spTree>
    <p:extLst>
      <p:ext uri="{BB962C8B-B14F-4D97-AF65-F5344CB8AC3E}">
        <p14:creationId xmlns:p14="http://schemas.microsoft.com/office/powerpoint/2010/main" val="3104565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Founded in 1997</a:t>
            </a:r>
            <a:r>
              <a:rPr lang="en-US" baseline="0" dirty="0" smtClean="0"/>
              <a:t> / Located</a:t>
            </a:r>
            <a:r>
              <a:rPr lang="en-US" dirty="0" smtClean="0"/>
              <a:t> in SLC, UT</a:t>
            </a:r>
            <a:endParaRPr lang="en-US" dirty="0"/>
          </a:p>
        </p:txBody>
      </p:sp>
      <p:sp>
        <p:nvSpPr>
          <p:cNvPr id="4" name="Slide Number Placeholder 3"/>
          <p:cNvSpPr>
            <a:spLocks noGrp="1"/>
          </p:cNvSpPr>
          <p:nvPr>
            <p:ph type="sldNum" sz="quarter" idx="10"/>
          </p:nvPr>
        </p:nvSpPr>
        <p:spPr/>
        <p:txBody>
          <a:bodyPr/>
          <a:lstStyle/>
          <a:p>
            <a:fld id="{1CB3EA31-4F50-4E9C-AC56-515AAD62F2CB}" type="slidenum">
              <a:rPr lang="en-US" smtClean="0"/>
              <a:t>5</a:t>
            </a:fld>
            <a:endParaRPr lang="en-US"/>
          </a:p>
        </p:txBody>
      </p:sp>
    </p:spTree>
    <p:extLst>
      <p:ext uri="{BB962C8B-B14F-4D97-AF65-F5344CB8AC3E}">
        <p14:creationId xmlns:p14="http://schemas.microsoft.com/office/powerpoint/2010/main" val="3264488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During the financial crisis, which began in August 2007, and the resulting recession, which began in December 2007, the trend towards increased household leverage reversed itself. There are three likely scenarios: either households are borrowing less or paying down their existing debt—or both.</a:t>
            </a:r>
            <a:endParaRPr lang="en-US" baseline="0" dirty="0" smtClean="0"/>
          </a:p>
        </p:txBody>
      </p:sp>
      <p:sp>
        <p:nvSpPr>
          <p:cNvPr id="4" name="Slide Number Placeholder 3"/>
          <p:cNvSpPr>
            <a:spLocks noGrp="1"/>
          </p:cNvSpPr>
          <p:nvPr>
            <p:ph type="sldNum" sz="quarter" idx="10"/>
          </p:nvPr>
        </p:nvSpPr>
        <p:spPr/>
        <p:txBody>
          <a:bodyPr/>
          <a:lstStyle/>
          <a:p>
            <a:fld id="{1CB3EA31-4F50-4E9C-AC56-515AAD62F2CB}" type="slidenum">
              <a:rPr lang="en-US" smtClean="0"/>
              <a:t>6</a:t>
            </a:fld>
            <a:endParaRPr lang="en-US"/>
          </a:p>
        </p:txBody>
      </p:sp>
    </p:spTree>
    <p:extLst>
      <p:ext uri="{BB962C8B-B14F-4D97-AF65-F5344CB8AC3E}">
        <p14:creationId xmlns:p14="http://schemas.microsoft.com/office/powerpoint/2010/main" val="4146953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This</a:t>
            </a:r>
            <a:r>
              <a:rPr lang="en-US" sz="1200" b="0" i="0" u="none" strike="noStrike" kern="1200" baseline="0" dirty="0" smtClean="0">
                <a:solidFill>
                  <a:schemeClr val="tx1"/>
                </a:solidFill>
                <a:effectLst/>
                <a:latin typeface="+mn-lt"/>
                <a:ea typeface="+mn-ea"/>
                <a:cs typeface="+mn-cs"/>
              </a:rPr>
              <a:t> chart </a:t>
            </a:r>
            <a:r>
              <a:rPr lang="en-US" sz="1200" b="0" i="0" u="none" strike="noStrike" kern="1200" baseline="0" dirty="0" smtClean="0">
                <a:solidFill>
                  <a:schemeClr val="tx1"/>
                </a:solidFill>
                <a:effectLst/>
                <a:latin typeface="+mn-lt"/>
                <a:ea typeface="+mn-ea"/>
                <a:cs typeface="+mn-cs"/>
              </a:rPr>
              <a:t>i</a:t>
            </a:r>
            <a:r>
              <a:rPr lang="en-US" sz="1200" b="0" i="0" u="none" strike="noStrike" kern="1200" dirty="0" smtClean="0">
                <a:solidFill>
                  <a:schemeClr val="tx1"/>
                </a:solidFill>
                <a:effectLst/>
                <a:latin typeface="+mn-lt"/>
                <a:ea typeface="+mn-ea"/>
                <a:cs typeface="+mn-cs"/>
              </a:rPr>
              <a:t>ndicates </a:t>
            </a:r>
            <a:r>
              <a:rPr lang="en-US" sz="1200" b="0" i="0" u="none" strike="noStrike" kern="1200" dirty="0" smtClean="0">
                <a:solidFill>
                  <a:schemeClr val="tx1"/>
                </a:solidFill>
                <a:effectLst/>
                <a:latin typeface="+mn-lt"/>
                <a:ea typeface="+mn-ea"/>
                <a:cs typeface="+mn-cs"/>
              </a:rPr>
              <a:t>that households are saving a much larger share of their disposable personal income. In the first quarter of 2008, the personal saving rate matched an all-time low of 1.2 percent of disposable personal income (on a quarterly basis); by the fourth quarter of that same year, the saving rate had climbed to 3.8 percent (on a quarterly basis), the highest it had been since 2002.</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These changes in household behavior have important implications for consumer spending and overall economic performance. The increased saving rate—a result of consumers’ attempt to protect themselves against increased economic and financial uncertainty following the onset of the financial crisis and recession—also means a smaller share of each dollar of income will be spent on goods and services.</a:t>
            </a:r>
          </a:p>
          <a:p>
            <a:endParaRPr lang="en-US" baseline="0" dirty="0" smtClean="0"/>
          </a:p>
        </p:txBody>
      </p:sp>
      <p:sp>
        <p:nvSpPr>
          <p:cNvPr id="4" name="Slide Number Placeholder 3"/>
          <p:cNvSpPr>
            <a:spLocks noGrp="1"/>
          </p:cNvSpPr>
          <p:nvPr>
            <p:ph type="sldNum" sz="quarter" idx="10"/>
          </p:nvPr>
        </p:nvSpPr>
        <p:spPr/>
        <p:txBody>
          <a:bodyPr/>
          <a:lstStyle/>
          <a:p>
            <a:fld id="{1CB3EA31-4F50-4E9C-AC56-515AAD62F2CB}" type="slidenum">
              <a:rPr lang="en-US" smtClean="0"/>
              <a:t>7</a:t>
            </a:fld>
            <a:endParaRPr lang="en-US"/>
          </a:p>
        </p:txBody>
      </p:sp>
    </p:spTree>
    <p:extLst>
      <p:ext uri="{BB962C8B-B14F-4D97-AF65-F5344CB8AC3E}">
        <p14:creationId xmlns:p14="http://schemas.microsoft.com/office/powerpoint/2010/main" val="4146953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3EA31-4F50-4E9C-AC56-515AAD62F2CB}" type="slidenum">
              <a:rPr lang="en-US" smtClean="0"/>
              <a:t>8</a:t>
            </a:fld>
            <a:endParaRPr lang="en-US"/>
          </a:p>
        </p:txBody>
      </p:sp>
    </p:spTree>
    <p:extLst>
      <p:ext uri="{BB962C8B-B14F-4D97-AF65-F5344CB8AC3E}">
        <p14:creationId xmlns:p14="http://schemas.microsoft.com/office/powerpoint/2010/main" val="1622962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Strategically located in low-income neighborhoods, payday loan stores reap significant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 profits from a product designed to force borrowers into repeat loans. With each loan renewal or flip, borrowers become unable to both repay the lender and have enough money left until the next payday arrives. The trap of recycled debt is also how billions are taken each year from poor people.</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1CB3EA31-4F50-4E9C-AC56-515AAD62F2CB}" type="slidenum">
              <a:rPr lang="en-US" smtClean="0"/>
              <a:t>9</a:t>
            </a:fld>
            <a:endParaRPr lang="en-US"/>
          </a:p>
        </p:txBody>
      </p:sp>
    </p:spTree>
    <p:extLst>
      <p:ext uri="{BB962C8B-B14F-4D97-AF65-F5344CB8AC3E}">
        <p14:creationId xmlns:p14="http://schemas.microsoft.com/office/powerpoint/2010/main" val="4146953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Payday loans are small loans marketed as a quick</a:t>
            </a:r>
            <a:r>
              <a:rPr lang="en-US" baseline="0" dirty="0" smtClean="0"/>
              <a:t>, easy way to tide borrowers over until the next payday. First-time payday borrowers take out a loan expecting a quick fix to a financial shortfall. Loans must be repaid in full from a single paycheck which is a tall order for a household already living close to the edge. Dependence on payday loans often leads to long-term indebtedness. </a:t>
            </a:r>
            <a:endParaRPr lang="en-US" dirty="0"/>
          </a:p>
        </p:txBody>
      </p:sp>
      <p:sp>
        <p:nvSpPr>
          <p:cNvPr id="4" name="Slide Number Placeholder 3"/>
          <p:cNvSpPr>
            <a:spLocks noGrp="1"/>
          </p:cNvSpPr>
          <p:nvPr>
            <p:ph type="sldNum" sz="quarter" idx="10"/>
          </p:nvPr>
        </p:nvSpPr>
        <p:spPr/>
        <p:txBody>
          <a:bodyPr/>
          <a:lstStyle/>
          <a:p>
            <a:fld id="{1CB3EA31-4F50-4E9C-AC56-515AAD62F2CB}" type="slidenum">
              <a:rPr lang="en-US" smtClean="0"/>
              <a:t>11</a:t>
            </a:fld>
            <a:endParaRPr lang="en-US"/>
          </a:p>
        </p:txBody>
      </p:sp>
    </p:spTree>
    <p:extLst>
      <p:ext uri="{BB962C8B-B14F-4D97-AF65-F5344CB8AC3E}">
        <p14:creationId xmlns:p14="http://schemas.microsoft.com/office/powerpoint/2010/main" val="1228428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payment schedules are set up so that many low-income borrowers can't handle the principal repayment in such a short, two-week borrowing window after shelling out for the high fees and normal living expenses, too. They are trapped in a cycle of debt as long as they are drawing paychecks. If they lose their job, many are plunged into bankruptcy. The only way out of the trap is if you get a better-paying job or the housing market continues to soar and you can refinance. Recent years have shown that both of those outcomes for many have been false hopes.</a:t>
            </a:r>
          </a:p>
          <a:p>
            <a:endParaRPr lang="en-US" dirty="0"/>
          </a:p>
        </p:txBody>
      </p:sp>
      <p:sp>
        <p:nvSpPr>
          <p:cNvPr id="4" name="Slide Number Placeholder 3"/>
          <p:cNvSpPr>
            <a:spLocks noGrp="1"/>
          </p:cNvSpPr>
          <p:nvPr>
            <p:ph type="sldNum" sz="quarter" idx="10"/>
          </p:nvPr>
        </p:nvSpPr>
        <p:spPr/>
        <p:txBody>
          <a:bodyPr/>
          <a:lstStyle/>
          <a:p>
            <a:fld id="{1CB3EA31-4F50-4E9C-AC56-515AAD62F2CB}" type="slidenum">
              <a:rPr lang="en-US" smtClean="0"/>
              <a:t>12</a:t>
            </a:fld>
            <a:endParaRPr lang="en-US"/>
          </a:p>
        </p:txBody>
      </p:sp>
    </p:spTree>
    <p:extLst>
      <p:ext uri="{BB962C8B-B14F-4D97-AF65-F5344CB8AC3E}">
        <p14:creationId xmlns:p14="http://schemas.microsoft.com/office/powerpoint/2010/main" val="46396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32DC77B-350C-4787-B3A8-CCC6924905F2}" type="datetimeFigureOut">
              <a:rPr lang="en-US" smtClean="0"/>
              <a:t>7/18/2012</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DB282769-1582-4BAC-9BD4-8667541971FF}"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32DC77B-350C-4787-B3A8-CCC6924905F2}" type="datetimeFigureOut">
              <a:rPr lang="en-US" smtClean="0"/>
              <a:t>7/18/2012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82769-1582-4BAC-9BD4-8667541971F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732DC77B-350C-4787-B3A8-CCC6924905F2}" type="datetimeFigureOut">
              <a:rPr lang="en-US" smtClean="0"/>
              <a:t>7/18/2012</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DB282769-1582-4BAC-9BD4-8667541971FF}"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32DC77B-350C-4787-B3A8-CCC6924905F2}" type="datetimeFigureOut">
              <a:rPr lang="en-US" smtClean="0"/>
              <a:t>7/18/2012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B282769-1582-4BAC-9BD4-8667541971FF}"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732DC77B-350C-4787-B3A8-CCC6924905F2}" type="datetimeFigureOut">
              <a:rPr lang="en-US" smtClean="0"/>
              <a:t>7/18/2012</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DB282769-1582-4BAC-9BD4-8667541971FF}"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732DC77B-350C-4787-B3A8-CCC6924905F2}" type="datetimeFigureOut">
              <a:rPr lang="en-US" smtClean="0"/>
              <a:t>7/18/2012</a:t>
            </a:fld>
            <a:endParaRPr lang="en-US"/>
          </a:p>
        </p:txBody>
      </p:sp>
      <p:sp>
        <p:nvSpPr>
          <p:cNvPr id="10" name="Slide Number Placeholder 9"/>
          <p:cNvSpPr>
            <a:spLocks noGrp="1"/>
          </p:cNvSpPr>
          <p:nvPr>
            <p:ph type="sldNum" sz="quarter" idx="16"/>
          </p:nvPr>
        </p:nvSpPr>
        <p:spPr/>
        <p:txBody>
          <a:bodyPr rtlCol="0"/>
          <a:lstStyle/>
          <a:p>
            <a:fld id="{DB282769-1582-4BAC-9BD4-8667541971FF}"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732DC77B-350C-4787-B3A8-CCC6924905F2}" type="datetimeFigureOut">
              <a:rPr lang="en-US" smtClean="0"/>
              <a:t>7/18/2012</a:t>
            </a:fld>
            <a:endParaRPr lang="en-US"/>
          </a:p>
        </p:txBody>
      </p:sp>
      <p:sp>
        <p:nvSpPr>
          <p:cNvPr id="12" name="Slide Number Placeholder 11"/>
          <p:cNvSpPr>
            <a:spLocks noGrp="1"/>
          </p:cNvSpPr>
          <p:nvPr>
            <p:ph type="sldNum" sz="quarter" idx="16"/>
          </p:nvPr>
        </p:nvSpPr>
        <p:spPr/>
        <p:txBody>
          <a:bodyPr rtlCol="0"/>
          <a:lstStyle/>
          <a:p>
            <a:fld id="{DB282769-1582-4BAC-9BD4-8667541971FF}"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32DC77B-350C-4787-B3A8-CCC6924905F2}" type="datetimeFigureOut">
              <a:rPr lang="en-US" smtClean="0"/>
              <a:t>7/18/2012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DB282769-1582-4BAC-9BD4-8667541971F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2DC77B-350C-4787-B3A8-CCC6924905F2}" type="datetimeFigureOut">
              <a:rPr lang="en-US" smtClean="0"/>
              <a:t>7/18/2012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DB282769-1582-4BAC-9BD4-8667541971F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32DC77B-350C-4787-B3A8-CCC6924905F2}" type="datetimeFigureOut">
              <a:rPr lang="en-US" smtClean="0"/>
              <a:t>7/18/2012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DB282769-1582-4BAC-9BD4-8667541971FF}"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732DC77B-350C-4787-B3A8-CCC6924905F2}" type="datetimeFigureOut">
              <a:rPr lang="en-US" smtClean="0"/>
              <a:t>7/18/2012</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DB282769-1582-4BAC-9BD4-8667541971FF}" type="slidenum">
              <a:rPr lang="en-US" smtClean="0"/>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732DC77B-350C-4787-B3A8-CCC6924905F2}" type="datetimeFigureOut">
              <a:rPr lang="en-US" smtClean="0"/>
              <a:t>7/18/2012</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DB282769-1582-4BAC-9BD4-8667541971F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3.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5.emf"/><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gif"/><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8.gif"/><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2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algn="ctr"/>
            <a:r>
              <a:rPr lang="en-US" sz="2000" i="1" dirty="0" smtClean="0">
                <a:latin typeface="Museo300"/>
              </a:rPr>
              <a:t>Preston Cochrane, President &amp; CEO</a:t>
            </a:r>
            <a:endParaRPr lang="en-US" sz="2000" i="1" dirty="0">
              <a:latin typeface="Museo300"/>
            </a:endParaRPr>
          </a:p>
        </p:txBody>
      </p:sp>
      <p:sp>
        <p:nvSpPr>
          <p:cNvPr id="4" name="Rectangle 3"/>
          <p:cNvSpPr/>
          <p:nvPr/>
        </p:nvSpPr>
        <p:spPr>
          <a:xfrm>
            <a:off x="228600" y="6248400"/>
            <a:ext cx="1828800" cy="369332"/>
          </a:xfrm>
          <a:prstGeom prst="rect">
            <a:avLst/>
          </a:prstGeom>
        </p:spPr>
        <p:txBody>
          <a:bodyPr wrap="square">
            <a:spAutoFit/>
          </a:bodyPr>
          <a:lstStyle/>
          <a:p>
            <a:pPr algn="ctr"/>
            <a:r>
              <a:rPr lang="en-US" b="1" dirty="0" smtClean="0">
                <a:latin typeface="Museo300"/>
              </a:rPr>
              <a:t>FairCredit.org </a:t>
            </a:r>
            <a:endParaRPr lang="en-US" b="1" dirty="0">
              <a:latin typeface="Museo300"/>
            </a:endParaRPr>
          </a:p>
        </p:txBody>
      </p:sp>
      <p:pic>
        <p:nvPicPr>
          <p:cNvPr id="14338" name="Picture 2" descr="http://c1inspiredeconomistcom.wpengine.netdna-cdn.com/files/2012/07/quicks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554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587240" y="1066800"/>
            <a:ext cx="4572000" cy="2895600"/>
          </a:xfrm>
        </p:spPr>
        <p:txBody>
          <a:bodyPr>
            <a:noAutofit/>
          </a:bodyPr>
          <a:lstStyle/>
          <a:p>
            <a:pPr algn="ctr"/>
            <a:r>
              <a:rPr lang="en-US" sz="6600" b="1" dirty="0" smtClean="0">
                <a:solidFill>
                  <a:schemeClr val="tx2">
                    <a:lumMod val="10000"/>
                  </a:schemeClr>
                </a:solidFill>
                <a:latin typeface="Museo700"/>
              </a:rPr>
              <a:t>Payday LOANS </a:t>
            </a:r>
            <a:r>
              <a:rPr lang="en-US" sz="5400" b="1" dirty="0" smtClean="0">
                <a:solidFill>
                  <a:schemeClr val="tx1">
                    <a:lumMod val="10000"/>
                  </a:schemeClr>
                </a:solidFill>
                <a:latin typeface="Museo700"/>
              </a:rPr>
              <a:t/>
            </a:r>
            <a:br>
              <a:rPr lang="en-US" sz="5400" b="1" dirty="0" smtClean="0">
                <a:solidFill>
                  <a:schemeClr val="tx1">
                    <a:lumMod val="10000"/>
                  </a:schemeClr>
                </a:solidFill>
                <a:latin typeface="Museo700"/>
              </a:rPr>
            </a:br>
            <a:r>
              <a:rPr lang="en-US" sz="2400" b="1" cap="none" dirty="0" smtClean="0">
                <a:solidFill>
                  <a:schemeClr val="tx1">
                    <a:lumMod val="10000"/>
                  </a:schemeClr>
                </a:solidFill>
                <a:latin typeface="Museo700"/>
              </a:rPr>
              <a:t>Short on Credit, Long on Debt</a:t>
            </a:r>
            <a:endParaRPr lang="en-US" sz="2400" b="1" cap="none" dirty="0">
              <a:solidFill>
                <a:schemeClr val="tx1">
                  <a:lumMod val="10000"/>
                </a:schemeClr>
              </a:solidFill>
              <a:latin typeface="Museo700"/>
            </a:endParaRPr>
          </a:p>
        </p:txBody>
      </p:sp>
      <p:pic>
        <p:nvPicPr>
          <p:cNvPr id="5" name="Picture 4"/>
          <p:cNvPicPr>
            <a:picLocks noChangeAspect="1"/>
          </p:cNvPicPr>
          <p:nvPr/>
        </p:nvPicPr>
        <p:blipFill rotWithShape="1">
          <a:blip r:embed="rId4">
            <a:biLevel thresh="75000"/>
            <a:extLst>
              <a:ext uri="{28A0092B-C50C-407E-A947-70E740481C1C}">
                <a14:useLocalDpi xmlns:a14="http://schemas.microsoft.com/office/drawing/2010/main" val="0"/>
              </a:ext>
            </a:extLst>
          </a:blip>
          <a:srcRect t="16386" b="25926"/>
          <a:stretch/>
        </p:blipFill>
        <p:spPr>
          <a:xfrm>
            <a:off x="228600" y="4249910"/>
            <a:ext cx="2743200" cy="1582495"/>
          </a:xfrm>
          <a:prstGeom prst="rect">
            <a:avLst/>
          </a:prstGeom>
        </p:spPr>
      </p:pic>
    </p:spTree>
    <p:extLst>
      <p:ext uri="{BB962C8B-B14F-4D97-AF65-F5344CB8AC3E}">
        <p14:creationId xmlns:p14="http://schemas.microsoft.com/office/powerpoint/2010/main" val="15128841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normAutofit/>
          </a:bodyPr>
          <a:lstStyle/>
          <a:p>
            <a:r>
              <a:rPr lang="en-US" dirty="0" smtClean="0">
                <a:latin typeface="Arial Black" pitchFamily="34" charset="0"/>
                <a:ea typeface="Segoe UI" pitchFamily="34" charset="0"/>
                <a:cs typeface="Segoe UI" pitchFamily="34" charset="0"/>
              </a:rPr>
              <a:t>Rinse, Wash, &amp; Repeat </a:t>
            </a:r>
          </a:p>
        </p:txBody>
      </p:sp>
      <p:sp>
        <p:nvSpPr>
          <p:cNvPr id="12292" name="Rectangle 3"/>
          <p:cNvSpPr>
            <a:spLocks noGrp="1" noChangeArrowheads="1"/>
          </p:cNvSpPr>
          <p:nvPr>
            <p:ph type="body" idx="1"/>
          </p:nvPr>
        </p:nvSpPr>
        <p:spPr/>
        <p:txBody>
          <a:bodyPr/>
          <a:lstStyle/>
          <a:p>
            <a:pPr>
              <a:lnSpc>
                <a:spcPct val="90000"/>
              </a:lnSpc>
              <a:buFont typeface="Wingdings" pitchFamily="2" charset="2"/>
              <a:buNone/>
            </a:pPr>
            <a:r>
              <a:rPr lang="en-US" sz="2800" b="1" dirty="0" smtClean="0"/>
              <a:t>“You’ve got to get that customer in, work to turn him into a repetitive customer, long-term customer, because that’s really where the profitability is.”</a:t>
            </a:r>
            <a:endParaRPr lang="en-US" sz="2800" i="1" dirty="0" smtClean="0"/>
          </a:p>
          <a:p>
            <a:pPr>
              <a:lnSpc>
                <a:spcPct val="90000"/>
              </a:lnSpc>
              <a:buFont typeface="Wingdings" pitchFamily="2" charset="2"/>
              <a:buNone/>
            </a:pPr>
            <a:r>
              <a:rPr lang="en-US" sz="2400" i="1" dirty="0" smtClean="0"/>
              <a:t>	     -- Dan </a:t>
            </a:r>
            <a:r>
              <a:rPr lang="en-US" sz="2400" i="1" dirty="0" err="1" smtClean="0"/>
              <a:t>Feehan</a:t>
            </a:r>
            <a:r>
              <a:rPr lang="en-US" sz="2400" i="1" dirty="0" smtClean="0"/>
              <a:t>, CEO of Cash America, June 20, 2007</a:t>
            </a:r>
            <a:endParaRPr lang="en-US" sz="2400" dirty="0" smtClean="0"/>
          </a:p>
          <a:p>
            <a:pPr>
              <a:lnSpc>
                <a:spcPct val="90000"/>
              </a:lnSpc>
              <a:buFont typeface="Wingdings" pitchFamily="2" charset="2"/>
              <a:buNone/>
            </a:pPr>
            <a:endParaRPr lang="en-US" sz="2400" b="1" dirty="0" smtClean="0"/>
          </a:p>
          <a:p>
            <a:pPr>
              <a:lnSpc>
                <a:spcPct val="90000"/>
              </a:lnSpc>
              <a:buFont typeface="Wingdings" pitchFamily="2" charset="2"/>
              <a:buNone/>
            </a:pPr>
            <a:r>
              <a:rPr lang="en-US" sz="3200" b="1" dirty="0" smtClean="0"/>
              <a:t>“A note about rollovers. We are convinced the business just doesn’t work without them.”</a:t>
            </a:r>
          </a:p>
          <a:p>
            <a:pPr algn="r">
              <a:lnSpc>
                <a:spcPct val="90000"/>
              </a:lnSpc>
              <a:buFont typeface="Wingdings" pitchFamily="2" charset="2"/>
              <a:buNone/>
            </a:pPr>
            <a:r>
              <a:rPr lang="en-US" sz="2400" i="1" dirty="0" smtClean="0"/>
              <a:t>Roth Capital Partners, First Cash Financial Services, Inc.</a:t>
            </a:r>
          </a:p>
          <a:p>
            <a:pPr algn="r">
              <a:lnSpc>
                <a:spcPct val="90000"/>
              </a:lnSpc>
              <a:buFont typeface="Wingdings" pitchFamily="2" charset="2"/>
              <a:buNone/>
            </a:pPr>
            <a:r>
              <a:rPr lang="en-US" sz="2400" i="1" dirty="0" smtClean="0"/>
              <a:t>Company Update, July 16, 2007</a:t>
            </a:r>
          </a:p>
          <a:p>
            <a:pPr>
              <a:lnSpc>
                <a:spcPct val="90000"/>
              </a:lnSpc>
            </a:pPr>
            <a:endParaRPr lang="en-US" sz="2400" dirty="0" smtClean="0"/>
          </a:p>
        </p:txBody>
      </p:sp>
    </p:spTree>
    <p:extLst>
      <p:ext uri="{BB962C8B-B14F-4D97-AF65-F5344CB8AC3E}">
        <p14:creationId xmlns:p14="http://schemas.microsoft.com/office/powerpoint/2010/main" val="10583704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8458200" cy="990600"/>
          </a:xfrm>
        </p:spPr>
        <p:txBody>
          <a:bodyPr>
            <a:normAutofit/>
          </a:bodyPr>
          <a:lstStyle/>
          <a:p>
            <a:r>
              <a:rPr lang="en-US" sz="5000" b="1" dirty="0" smtClean="0">
                <a:latin typeface="Segoe UI" pitchFamily="34" charset="0"/>
                <a:ea typeface="Segoe UI" pitchFamily="34" charset="0"/>
                <a:cs typeface="Segoe UI" pitchFamily="34" charset="0"/>
              </a:rPr>
              <a:t>The Facts</a:t>
            </a:r>
            <a:endParaRPr lang="en-US" sz="5000" b="1" dirty="0">
              <a:solidFill>
                <a:schemeClr val="accent2"/>
              </a:solidFill>
              <a:latin typeface="Segoe UI" pitchFamily="34" charset="0"/>
              <a:ea typeface="Segoe UI" pitchFamily="34" charset="0"/>
              <a:cs typeface="Segoe UI" pitchFamily="34" charset="0"/>
            </a:endParaRPr>
          </a:p>
        </p:txBody>
      </p:sp>
      <p:sp>
        <p:nvSpPr>
          <p:cNvPr id="2" name="Content Placeholder 1"/>
          <p:cNvSpPr>
            <a:spLocks noGrp="1"/>
          </p:cNvSpPr>
          <p:nvPr>
            <p:ph sz="quarter" idx="1"/>
          </p:nvPr>
        </p:nvSpPr>
        <p:spPr>
          <a:xfrm>
            <a:off x="304800" y="1828800"/>
            <a:ext cx="8686800" cy="4495800"/>
          </a:xfrm>
        </p:spPr>
        <p:txBody>
          <a:bodyPr>
            <a:normAutofit fontScale="92500" lnSpcReduction="20000"/>
          </a:bodyPr>
          <a:lstStyle/>
          <a:p>
            <a:pPr>
              <a:buFont typeface="Wingdings" pitchFamily="2" charset="2"/>
              <a:buChar char="Ø"/>
            </a:pPr>
            <a:r>
              <a:rPr lang="en-US" sz="2800" dirty="0" smtClean="0">
                <a:latin typeface="Segoe UI" pitchFamily="34" charset="0"/>
                <a:ea typeface="Segoe UI" pitchFamily="34" charset="0"/>
                <a:cs typeface="Segoe UI" pitchFamily="34" charset="0"/>
              </a:rPr>
              <a:t>Nationally, there are more than two payday lending storefronts for every Starbucks location. </a:t>
            </a:r>
          </a:p>
          <a:p>
            <a:pPr>
              <a:buFont typeface="Wingdings" pitchFamily="2" charset="2"/>
              <a:buChar char="Ø"/>
            </a:pPr>
            <a:r>
              <a:rPr lang="en-US" sz="2800" dirty="0" smtClean="0">
                <a:latin typeface="Segoe UI" pitchFamily="34" charset="0"/>
                <a:ea typeface="Segoe UI" pitchFamily="34" charset="0"/>
                <a:cs typeface="Segoe UI" pitchFamily="34" charset="0"/>
              </a:rPr>
              <a:t>The typical two-week payday loan has an annual interest rate ranging from 390 to 521 percent. </a:t>
            </a:r>
          </a:p>
          <a:p>
            <a:pPr>
              <a:buFont typeface="Wingdings" pitchFamily="2" charset="2"/>
              <a:buChar char="Ø"/>
            </a:pPr>
            <a:r>
              <a:rPr lang="en-US" sz="2800" dirty="0" smtClean="0">
                <a:latin typeface="Segoe UI" pitchFamily="34" charset="0"/>
                <a:ea typeface="Segoe UI" pitchFamily="34" charset="0"/>
                <a:cs typeface="Segoe UI" pitchFamily="34" charset="0"/>
              </a:rPr>
              <a:t>The “churning” of existing borrowers’ loans every two weeks accounts for three-fourths of all payday loan volume. </a:t>
            </a:r>
          </a:p>
          <a:p>
            <a:pPr>
              <a:buFont typeface="Wingdings" pitchFamily="2" charset="2"/>
              <a:buChar char="Ø"/>
            </a:pPr>
            <a:r>
              <a:rPr lang="en-US" sz="2800" dirty="0" smtClean="0">
                <a:latin typeface="Segoe UI" pitchFamily="34" charset="0"/>
                <a:ea typeface="Segoe UI" pitchFamily="34" charset="0"/>
                <a:cs typeface="Segoe UI" pitchFamily="34" charset="0"/>
              </a:rPr>
              <a:t>The typical borrower remains in payday loan debt for 212 days of the year. </a:t>
            </a:r>
          </a:p>
          <a:p>
            <a:pPr>
              <a:buFont typeface="Wingdings" pitchFamily="2" charset="2"/>
              <a:buChar char="Ø"/>
            </a:pPr>
            <a:r>
              <a:rPr lang="en-US" sz="2800" dirty="0" smtClean="0">
                <a:latin typeface="Segoe UI" pitchFamily="34" charset="0"/>
                <a:ea typeface="Segoe UI" pitchFamily="34" charset="0"/>
                <a:cs typeface="Segoe UI" pitchFamily="34" charset="0"/>
              </a:rPr>
              <a:t>Seventeen states and the District of Columbia have enacted double-digit rate caps on payday loans. </a:t>
            </a:r>
            <a:r>
              <a:rPr lang="en-US" sz="7000" i="1" dirty="0" smtClean="0">
                <a:latin typeface="Segoe UI" pitchFamily="34" charset="0"/>
                <a:ea typeface="Segoe UI" pitchFamily="34" charset="0"/>
                <a:cs typeface="Segoe UI" pitchFamily="34" charset="0"/>
              </a:rPr>
              <a:t/>
            </a:r>
            <a:br>
              <a:rPr lang="en-US" sz="7000" i="1" dirty="0" smtClean="0">
                <a:latin typeface="Segoe UI" pitchFamily="34" charset="0"/>
                <a:ea typeface="Segoe UI" pitchFamily="34" charset="0"/>
                <a:cs typeface="Segoe UI" pitchFamily="34" charset="0"/>
              </a:rPr>
            </a:br>
            <a:r>
              <a:rPr lang="en-US" sz="4400" i="1" dirty="0" smtClean="0"/>
              <a:t> </a:t>
            </a:r>
          </a:p>
          <a:p>
            <a:endParaRPr lang="en-US" dirty="0" smtClean="0"/>
          </a:p>
          <a:p>
            <a:endParaRPr lang="en-US" dirty="0"/>
          </a:p>
        </p:txBody>
      </p:sp>
    </p:spTree>
    <p:extLst>
      <p:ext uri="{BB962C8B-B14F-4D97-AF65-F5344CB8AC3E}">
        <p14:creationId xmlns:p14="http://schemas.microsoft.com/office/powerpoint/2010/main" val="6516566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1" y="228600"/>
            <a:ext cx="8610598" cy="990600"/>
          </a:xfrm>
        </p:spPr>
        <p:txBody>
          <a:bodyPr>
            <a:normAutofit/>
          </a:bodyPr>
          <a:lstStyle/>
          <a:p>
            <a:r>
              <a:rPr lang="en-US" b="1" dirty="0" smtClean="0">
                <a:latin typeface="Arial Black" pitchFamily="34" charset="0"/>
                <a:ea typeface="Segoe UI" pitchFamily="34" charset="0"/>
                <a:cs typeface="Segoe UI" pitchFamily="34" charset="0"/>
              </a:rPr>
              <a:t>How Payday Lending Works</a:t>
            </a:r>
            <a:endParaRPr lang="en-US" b="1" dirty="0">
              <a:solidFill>
                <a:schemeClr val="accent2"/>
              </a:solidFill>
              <a:latin typeface="Arial Black" pitchFamily="34" charset="0"/>
              <a:ea typeface="Segoe UI" pitchFamily="34" charset="0"/>
              <a:cs typeface="Segoe UI"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1"/>
            <a:ext cx="9144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08439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r>
              <a:rPr lang="en-US" dirty="0" smtClean="0">
                <a:solidFill>
                  <a:srgbClr val="CC6600"/>
                </a:solidFill>
                <a:latin typeface="Arial Black" pitchFamily="34" charset="0"/>
              </a:rPr>
              <a:t>The Cycle</a:t>
            </a:r>
          </a:p>
        </p:txBody>
      </p:sp>
      <p:sp>
        <p:nvSpPr>
          <p:cNvPr id="5123" name="Rectangle 3"/>
          <p:cNvSpPr>
            <a:spLocks noGrp="1" noChangeArrowheads="1"/>
          </p:cNvSpPr>
          <p:nvPr>
            <p:ph type="body" idx="4294967295"/>
          </p:nvPr>
        </p:nvSpPr>
        <p:spPr>
          <a:xfrm>
            <a:off x="381000" y="1524000"/>
            <a:ext cx="8763000" cy="4525963"/>
          </a:xfrm>
        </p:spPr>
        <p:txBody>
          <a:bodyPr/>
          <a:lstStyle/>
          <a:p>
            <a:pPr>
              <a:buFont typeface="Wingdings" pitchFamily="2" charset="2"/>
              <a:buChar char="§"/>
            </a:pPr>
            <a:r>
              <a:rPr lang="en-US" sz="2800" dirty="0" smtClean="0">
                <a:solidFill>
                  <a:srgbClr val="000066"/>
                </a:solidFill>
              </a:rPr>
              <a:t>Designed as a 2 week loan</a:t>
            </a:r>
          </a:p>
          <a:p>
            <a:pPr lvl="1" eaLnBrk="1" hangingPunct="1">
              <a:buFont typeface="Arial" pitchFamily="34" charset="0"/>
              <a:buChar char="•"/>
            </a:pPr>
            <a:r>
              <a:rPr lang="en-US" sz="2800" dirty="0" smtClean="0">
                <a:solidFill>
                  <a:srgbClr val="000066"/>
                </a:solidFill>
              </a:rPr>
              <a:t>Pay only the interest, Roll over 5 times</a:t>
            </a:r>
          </a:p>
          <a:p>
            <a:pPr eaLnBrk="1" hangingPunct="1">
              <a:buFont typeface="Wingdings" pitchFamily="2" charset="2"/>
              <a:buChar char="§"/>
            </a:pPr>
            <a:r>
              <a:rPr lang="en-US" sz="2800" dirty="0" smtClean="0">
                <a:solidFill>
                  <a:srgbClr val="000066"/>
                </a:solidFill>
              </a:rPr>
              <a:t>If you don’t have the $ today, how would you have it in 2 weeks?</a:t>
            </a:r>
          </a:p>
          <a:p>
            <a:pPr lvl="1" eaLnBrk="1" hangingPunct="1">
              <a:buFont typeface="Arial" pitchFamily="34" charset="0"/>
              <a:buChar char="•"/>
            </a:pPr>
            <a:r>
              <a:rPr lang="en-US" sz="2800" dirty="0" smtClean="0">
                <a:solidFill>
                  <a:srgbClr val="000066"/>
                </a:solidFill>
              </a:rPr>
              <a:t>In two weeks, there are other expenses the paycheck is used for</a:t>
            </a:r>
          </a:p>
          <a:p>
            <a:pPr lvl="1" eaLnBrk="1" hangingPunct="1">
              <a:buFont typeface="Arial" pitchFamily="34" charset="0"/>
              <a:buChar char="•"/>
            </a:pPr>
            <a:r>
              <a:rPr lang="en-US" sz="2800" dirty="0" smtClean="0">
                <a:solidFill>
                  <a:srgbClr val="000066"/>
                </a:solidFill>
              </a:rPr>
              <a:t>The interest payment is made, the balance remains the same</a:t>
            </a:r>
          </a:p>
          <a:p>
            <a:pPr eaLnBrk="1" hangingPunct="1">
              <a:buFont typeface="Wingdings" pitchFamily="2" charset="2"/>
              <a:buChar char="§"/>
            </a:pPr>
            <a:r>
              <a:rPr lang="en-US" sz="2800" dirty="0" smtClean="0">
                <a:solidFill>
                  <a:srgbClr val="000066"/>
                </a:solidFill>
              </a:rPr>
              <a:t>Amplified stress and arguments about $</a:t>
            </a:r>
            <a:endParaRPr lang="en-US" sz="2800" dirty="0" smtClean="0"/>
          </a:p>
          <a:p>
            <a:pPr eaLnBrk="1" hangingPunct="1"/>
            <a:endParaRPr lang="en-US" sz="2800" dirty="0" smtClean="0"/>
          </a:p>
        </p:txBody>
      </p:sp>
      <p:grpSp>
        <p:nvGrpSpPr>
          <p:cNvPr id="5" name="Group 3"/>
          <p:cNvGrpSpPr>
            <a:grpSpLocks/>
          </p:cNvGrpSpPr>
          <p:nvPr/>
        </p:nvGrpSpPr>
        <p:grpSpPr bwMode="auto">
          <a:xfrm>
            <a:off x="6177616" y="188531"/>
            <a:ext cx="2771219" cy="2249869"/>
            <a:chOff x="1972" y="1341"/>
            <a:chExt cx="2733" cy="2535"/>
          </a:xfrm>
        </p:grpSpPr>
        <p:sp>
          <p:nvSpPr>
            <p:cNvPr id="6" name="Freeform 4"/>
            <p:cNvSpPr>
              <a:spLocks/>
            </p:cNvSpPr>
            <p:nvPr/>
          </p:nvSpPr>
          <p:spPr bwMode="auto">
            <a:xfrm>
              <a:off x="2462" y="3101"/>
              <a:ext cx="1896" cy="775"/>
            </a:xfrm>
            <a:custGeom>
              <a:avLst/>
              <a:gdLst>
                <a:gd name="T0" fmla="*/ 316 w 1896"/>
                <a:gd name="T1" fmla="*/ 597 h 775"/>
                <a:gd name="T2" fmla="*/ 415 w 1896"/>
                <a:gd name="T3" fmla="*/ 633 h 775"/>
                <a:gd name="T4" fmla="*/ 518 w 1896"/>
                <a:gd name="T5" fmla="*/ 662 h 775"/>
                <a:gd name="T6" fmla="*/ 622 w 1896"/>
                <a:gd name="T7" fmla="*/ 684 h 775"/>
                <a:gd name="T8" fmla="*/ 725 w 1896"/>
                <a:gd name="T9" fmla="*/ 699 h 775"/>
                <a:gd name="T10" fmla="*/ 830 w 1896"/>
                <a:gd name="T11" fmla="*/ 707 h 775"/>
                <a:gd name="T12" fmla="*/ 935 w 1896"/>
                <a:gd name="T13" fmla="*/ 708 h 775"/>
                <a:gd name="T14" fmla="*/ 1042 w 1896"/>
                <a:gd name="T15" fmla="*/ 702 h 775"/>
                <a:gd name="T16" fmla="*/ 1148 w 1896"/>
                <a:gd name="T17" fmla="*/ 690 h 775"/>
                <a:gd name="T18" fmla="*/ 1255 w 1896"/>
                <a:gd name="T19" fmla="*/ 671 h 775"/>
                <a:gd name="T20" fmla="*/ 1359 w 1896"/>
                <a:gd name="T21" fmla="*/ 647 h 775"/>
                <a:gd name="T22" fmla="*/ 1460 w 1896"/>
                <a:gd name="T23" fmla="*/ 616 h 775"/>
                <a:gd name="T24" fmla="*/ 1561 w 1896"/>
                <a:gd name="T25" fmla="*/ 578 h 775"/>
                <a:gd name="T26" fmla="*/ 1661 w 1896"/>
                <a:gd name="T27" fmla="*/ 537 h 775"/>
                <a:gd name="T28" fmla="*/ 1757 w 1896"/>
                <a:gd name="T29" fmla="*/ 488 h 775"/>
                <a:gd name="T30" fmla="*/ 1849 w 1896"/>
                <a:gd name="T31" fmla="*/ 433 h 775"/>
                <a:gd name="T32" fmla="*/ 1884 w 1896"/>
                <a:gd name="T33" fmla="*/ 357 h 775"/>
                <a:gd name="T34" fmla="*/ 1797 w 1896"/>
                <a:gd name="T35" fmla="*/ 393 h 775"/>
                <a:gd name="T36" fmla="*/ 1711 w 1896"/>
                <a:gd name="T37" fmla="*/ 421 h 775"/>
                <a:gd name="T38" fmla="*/ 1621 w 1896"/>
                <a:gd name="T39" fmla="*/ 444 h 775"/>
                <a:gd name="T40" fmla="*/ 1532 w 1896"/>
                <a:gd name="T41" fmla="*/ 462 h 775"/>
                <a:gd name="T42" fmla="*/ 1444 w 1896"/>
                <a:gd name="T43" fmla="*/ 475 h 775"/>
                <a:gd name="T44" fmla="*/ 1354 w 1896"/>
                <a:gd name="T45" fmla="*/ 482 h 775"/>
                <a:gd name="T46" fmla="*/ 1263 w 1896"/>
                <a:gd name="T47" fmla="*/ 482 h 775"/>
                <a:gd name="T48" fmla="*/ 1175 w 1896"/>
                <a:gd name="T49" fmla="*/ 476 h 775"/>
                <a:gd name="T50" fmla="*/ 1086 w 1896"/>
                <a:gd name="T51" fmla="*/ 463 h 775"/>
                <a:gd name="T52" fmla="*/ 998 w 1896"/>
                <a:gd name="T53" fmla="*/ 447 h 775"/>
                <a:gd name="T54" fmla="*/ 911 w 1896"/>
                <a:gd name="T55" fmla="*/ 424 h 775"/>
                <a:gd name="T56" fmla="*/ 824 w 1896"/>
                <a:gd name="T57" fmla="*/ 394 h 775"/>
                <a:gd name="T58" fmla="*/ 738 w 1896"/>
                <a:gd name="T59" fmla="*/ 360 h 775"/>
                <a:gd name="T60" fmla="*/ 654 w 1896"/>
                <a:gd name="T61" fmla="*/ 319 h 775"/>
                <a:gd name="T62" fmla="*/ 570 w 1896"/>
                <a:gd name="T63" fmla="*/ 273 h 775"/>
                <a:gd name="T64" fmla="*/ 489 w 1896"/>
                <a:gd name="T65" fmla="*/ 221 h 775"/>
                <a:gd name="T66" fmla="*/ 0 w 1896"/>
                <a:gd name="T67" fmla="*/ 145 h 775"/>
                <a:gd name="T68" fmla="*/ 267 w 1896"/>
                <a:gd name="T69" fmla="*/ 576 h 77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96"/>
                <a:gd name="T106" fmla="*/ 0 h 775"/>
                <a:gd name="T107" fmla="*/ 1896 w 1896"/>
                <a:gd name="T108" fmla="*/ 775 h 77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96" h="775">
                  <a:moveTo>
                    <a:pt x="267" y="576"/>
                  </a:moveTo>
                  <a:lnTo>
                    <a:pt x="316" y="597"/>
                  </a:lnTo>
                  <a:lnTo>
                    <a:pt x="366" y="617"/>
                  </a:lnTo>
                  <a:lnTo>
                    <a:pt x="415" y="633"/>
                  </a:lnTo>
                  <a:lnTo>
                    <a:pt x="466" y="648"/>
                  </a:lnTo>
                  <a:lnTo>
                    <a:pt x="518" y="662"/>
                  </a:lnTo>
                  <a:lnTo>
                    <a:pt x="568" y="675"/>
                  </a:lnTo>
                  <a:lnTo>
                    <a:pt x="622" y="684"/>
                  </a:lnTo>
                  <a:lnTo>
                    <a:pt x="674" y="693"/>
                  </a:lnTo>
                  <a:lnTo>
                    <a:pt x="725" y="699"/>
                  </a:lnTo>
                  <a:lnTo>
                    <a:pt x="778" y="705"/>
                  </a:lnTo>
                  <a:lnTo>
                    <a:pt x="830" y="707"/>
                  </a:lnTo>
                  <a:lnTo>
                    <a:pt x="883" y="708"/>
                  </a:lnTo>
                  <a:lnTo>
                    <a:pt x="935" y="708"/>
                  </a:lnTo>
                  <a:lnTo>
                    <a:pt x="988" y="706"/>
                  </a:lnTo>
                  <a:lnTo>
                    <a:pt x="1042" y="702"/>
                  </a:lnTo>
                  <a:lnTo>
                    <a:pt x="1096" y="697"/>
                  </a:lnTo>
                  <a:lnTo>
                    <a:pt x="1148" y="690"/>
                  </a:lnTo>
                  <a:lnTo>
                    <a:pt x="1201" y="682"/>
                  </a:lnTo>
                  <a:lnTo>
                    <a:pt x="1255" y="671"/>
                  </a:lnTo>
                  <a:lnTo>
                    <a:pt x="1306" y="661"/>
                  </a:lnTo>
                  <a:lnTo>
                    <a:pt x="1359" y="647"/>
                  </a:lnTo>
                  <a:lnTo>
                    <a:pt x="1411" y="633"/>
                  </a:lnTo>
                  <a:lnTo>
                    <a:pt x="1460" y="616"/>
                  </a:lnTo>
                  <a:lnTo>
                    <a:pt x="1512" y="598"/>
                  </a:lnTo>
                  <a:lnTo>
                    <a:pt x="1561" y="578"/>
                  </a:lnTo>
                  <a:lnTo>
                    <a:pt x="1611" y="558"/>
                  </a:lnTo>
                  <a:lnTo>
                    <a:pt x="1661" y="537"/>
                  </a:lnTo>
                  <a:lnTo>
                    <a:pt x="1710" y="513"/>
                  </a:lnTo>
                  <a:lnTo>
                    <a:pt x="1757" y="488"/>
                  </a:lnTo>
                  <a:lnTo>
                    <a:pt x="1803" y="463"/>
                  </a:lnTo>
                  <a:lnTo>
                    <a:pt x="1849" y="433"/>
                  </a:lnTo>
                  <a:lnTo>
                    <a:pt x="1895" y="405"/>
                  </a:lnTo>
                  <a:lnTo>
                    <a:pt x="1884" y="357"/>
                  </a:lnTo>
                  <a:lnTo>
                    <a:pt x="1841" y="376"/>
                  </a:lnTo>
                  <a:lnTo>
                    <a:pt x="1797" y="393"/>
                  </a:lnTo>
                  <a:lnTo>
                    <a:pt x="1753" y="407"/>
                  </a:lnTo>
                  <a:lnTo>
                    <a:pt x="1711" y="421"/>
                  </a:lnTo>
                  <a:lnTo>
                    <a:pt x="1665" y="434"/>
                  </a:lnTo>
                  <a:lnTo>
                    <a:pt x="1621" y="444"/>
                  </a:lnTo>
                  <a:lnTo>
                    <a:pt x="1576" y="454"/>
                  </a:lnTo>
                  <a:lnTo>
                    <a:pt x="1532" y="462"/>
                  </a:lnTo>
                  <a:lnTo>
                    <a:pt x="1488" y="470"/>
                  </a:lnTo>
                  <a:lnTo>
                    <a:pt x="1444" y="475"/>
                  </a:lnTo>
                  <a:lnTo>
                    <a:pt x="1398" y="480"/>
                  </a:lnTo>
                  <a:lnTo>
                    <a:pt x="1354" y="482"/>
                  </a:lnTo>
                  <a:lnTo>
                    <a:pt x="1310" y="482"/>
                  </a:lnTo>
                  <a:lnTo>
                    <a:pt x="1263" y="482"/>
                  </a:lnTo>
                  <a:lnTo>
                    <a:pt x="1218" y="480"/>
                  </a:lnTo>
                  <a:lnTo>
                    <a:pt x="1175" y="476"/>
                  </a:lnTo>
                  <a:lnTo>
                    <a:pt x="1130" y="472"/>
                  </a:lnTo>
                  <a:lnTo>
                    <a:pt x="1086" y="463"/>
                  </a:lnTo>
                  <a:lnTo>
                    <a:pt x="1043" y="456"/>
                  </a:lnTo>
                  <a:lnTo>
                    <a:pt x="998" y="447"/>
                  </a:lnTo>
                  <a:lnTo>
                    <a:pt x="953" y="436"/>
                  </a:lnTo>
                  <a:lnTo>
                    <a:pt x="911" y="424"/>
                  </a:lnTo>
                  <a:lnTo>
                    <a:pt x="866" y="410"/>
                  </a:lnTo>
                  <a:lnTo>
                    <a:pt x="824" y="394"/>
                  </a:lnTo>
                  <a:lnTo>
                    <a:pt x="781" y="378"/>
                  </a:lnTo>
                  <a:lnTo>
                    <a:pt x="738" y="360"/>
                  </a:lnTo>
                  <a:lnTo>
                    <a:pt x="696" y="341"/>
                  </a:lnTo>
                  <a:lnTo>
                    <a:pt x="654" y="319"/>
                  </a:lnTo>
                  <a:lnTo>
                    <a:pt x="612" y="297"/>
                  </a:lnTo>
                  <a:lnTo>
                    <a:pt x="570" y="273"/>
                  </a:lnTo>
                  <a:lnTo>
                    <a:pt x="529" y="248"/>
                  </a:lnTo>
                  <a:lnTo>
                    <a:pt x="489" y="221"/>
                  </a:lnTo>
                  <a:lnTo>
                    <a:pt x="626" y="0"/>
                  </a:lnTo>
                  <a:lnTo>
                    <a:pt x="0" y="145"/>
                  </a:lnTo>
                  <a:lnTo>
                    <a:pt x="146" y="774"/>
                  </a:lnTo>
                  <a:lnTo>
                    <a:pt x="267" y="576"/>
                  </a:lnTo>
                </a:path>
              </a:pathLst>
            </a:custGeom>
            <a:solidFill>
              <a:srgbClr val="70567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 name="Freeform 5"/>
            <p:cNvSpPr>
              <a:spLocks/>
            </p:cNvSpPr>
            <p:nvPr/>
          </p:nvSpPr>
          <p:spPr bwMode="auto">
            <a:xfrm>
              <a:off x="3916" y="1537"/>
              <a:ext cx="789" cy="1902"/>
            </a:xfrm>
            <a:custGeom>
              <a:avLst/>
              <a:gdLst/>
              <a:ahLst/>
              <a:cxnLst>
                <a:cxn ang="0">
                  <a:pos x="607" y="1570"/>
                </a:cxn>
                <a:cxn ang="0">
                  <a:pos x="637" y="1468"/>
                </a:cxn>
                <a:cxn ang="0">
                  <a:pos x="663" y="1367"/>
                </a:cxn>
                <a:cxn ang="0">
                  <a:pos x="682" y="1261"/>
                </a:cxn>
                <a:cxn ang="0">
                  <a:pos x="694" y="1158"/>
                </a:cxn>
                <a:cxn ang="0">
                  <a:pos x="699" y="1053"/>
                </a:cxn>
                <a:cxn ang="0">
                  <a:pos x="695" y="948"/>
                </a:cxn>
                <a:cxn ang="0">
                  <a:pos x="684" y="840"/>
                </a:cxn>
                <a:cxn ang="0">
                  <a:pos x="670" y="734"/>
                </a:cxn>
                <a:cxn ang="0">
                  <a:pos x="647" y="631"/>
                </a:cxn>
                <a:cxn ang="0">
                  <a:pos x="618" y="526"/>
                </a:cxn>
                <a:cxn ang="0">
                  <a:pos x="584" y="425"/>
                </a:cxn>
                <a:cxn ang="0">
                  <a:pos x="543" y="326"/>
                </a:cxn>
                <a:cxn ang="0">
                  <a:pos x="500" y="228"/>
                </a:cxn>
                <a:cxn ang="0">
                  <a:pos x="448" y="132"/>
                </a:cxn>
                <a:cxn ang="0">
                  <a:pos x="388" y="44"/>
                </a:cxn>
                <a:cxn ang="0">
                  <a:pos x="311" y="11"/>
                </a:cxn>
                <a:cxn ang="0">
                  <a:pos x="349" y="96"/>
                </a:cxn>
                <a:cxn ang="0">
                  <a:pos x="382" y="183"/>
                </a:cxn>
                <a:cxn ang="0">
                  <a:pos x="408" y="272"/>
                </a:cxn>
                <a:cxn ang="0">
                  <a:pos x="429" y="359"/>
                </a:cxn>
                <a:cxn ang="0">
                  <a:pos x="446" y="449"/>
                </a:cxn>
                <a:cxn ang="0">
                  <a:pos x="456" y="537"/>
                </a:cxn>
                <a:cxn ang="0">
                  <a:pos x="458" y="628"/>
                </a:cxn>
                <a:cxn ang="0">
                  <a:pos x="456" y="715"/>
                </a:cxn>
                <a:cxn ang="0">
                  <a:pos x="445" y="807"/>
                </a:cxn>
                <a:cxn ang="0">
                  <a:pos x="433" y="893"/>
                </a:cxn>
                <a:cxn ang="0">
                  <a:pos x="412" y="982"/>
                </a:cxn>
                <a:cxn ang="0">
                  <a:pos x="385" y="1070"/>
                </a:cxn>
                <a:cxn ang="0">
                  <a:pos x="356" y="1157"/>
                </a:cxn>
                <a:cxn ang="0">
                  <a:pos x="317" y="1244"/>
                </a:cxn>
                <a:cxn ang="0">
                  <a:pos x="273" y="1327"/>
                </a:cxn>
                <a:cxn ang="0">
                  <a:pos x="224" y="1410"/>
                </a:cxn>
                <a:cxn ang="0">
                  <a:pos x="166" y="1901"/>
                </a:cxn>
                <a:cxn ang="0">
                  <a:pos x="588" y="1621"/>
                </a:cxn>
              </a:cxnLst>
              <a:rect l="0" t="0" r="r" b="b"/>
              <a:pathLst>
                <a:path w="789" h="1902">
                  <a:moveTo>
                    <a:pt x="588" y="1621"/>
                  </a:moveTo>
                  <a:lnTo>
                    <a:pt x="607" y="1570"/>
                  </a:lnTo>
                  <a:lnTo>
                    <a:pt x="624" y="1518"/>
                  </a:lnTo>
                  <a:lnTo>
                    <a:pt x="637" y="1468"/>
                  </a:lnTo>
                  <a:lnTo>
                    <a:pt x="651" y="1418"/>
                  </a:lnTo>
                  <a:lnTo>
                    <a:pt x="663" y="1367"/>
                  </a:lnTo>
                  <a:lnTo>
                    <a:pt x="675" y="1316"/>
                  </a:lnTo>
                  <a:lnTo>
                    <a:pt x="682" y="1261"/>
                  </a:lnTo>
                  <a:lnTo>
                    <a:pt x="689" y="1209"/>
                  </a:lnTo>
                  <a:lnTo>
                    <a:pt x="694" y="1158"/>
                  </a:lnTo>
                  <a:lnTo>
                    <a:pt x="699" y="1105"/>
                  </a:lnTo>
                  <a:lnTo>
                    <a:pt x="699" y="1053"/>
                  </a:lnTo>
                  <a:lnTo>
                    <a:pt x="699" y="1000"/>
                  </a:lnTo>
                  <a:lnTo>
                    <a:pt x="695" y="948"/>
                  </a:lnTo>
                  <a:lnTo>
                    <a:pt x="691" y="894"/>
                  </a:lnTo>
                  <a:lnTo>
                    <a:pt x="684" y="840"/>
                  </a:lnTo>
                  <a:lnTo>
                    <a:pt x="679" y="788"/>
                  </a:lnTo>
                  <a:lnTo>
                    <a:pt x="670" y="734"/>
                  </a:lnTo>
                  <a:lnTo>
                    <a:pt x="659" y="682"/>
                  </a:lnTo>
                  <a:lnTo>
                    <a:pt x="647" y="631"/>
                  </a:lnTo>
                  <a:lnTo>
                    <a:pt x="635" y="580"/>
                  </a:lnTo>
                  <a:lnTo>
                    <a:pt x="618" y="526"/>
                  </a:lnTo>
                  <a:lnTo>
                    <a:pt x="606" y="475"/>
                  </a:lnTo>
                  <a:lnTo>
                    <a:pt x="584" y="425"/>
                  </a:lnTo>
                  <a:lnTo>
                    <a:pt x="564" y="375"/>
                  </a:lnTo>
                  <a:lnTo>
                    <a:pt x="543" y="326"/>
                  </a:lnTo>
                  <a:lnTo>
                    <a:pt x="522" y="278"/>
                  </a:lnTo>
                  <a:lnTo>
                    <a:pt x="500" y="228"/>
                  </a:lnTo>
                  <a:lnTo>
                    <a:pt x="473" y="180"/>
                  </a:lnTo>
                  <a:lnTo>
                    <a:pt x="448" y="132"/>
                  </a:lnTo>
                  <a:lnTo>
                    <a:pt x="420" y="88"/>
                  </a:lnTo>
                  <a:lnTo>
                    <a:pt x="388" y="44"/>
                  </a:lnTo>
                  <a:lnTo>
                    <a:pt x="359" y="0"/>
                  </a:lnTo>
                  <a:lnTo>
                    <a:pt x="311" y="11"/>
                  </a:lnTo>
                  <a:lnTo>
                    <a:pt x="333" y="54"/>
                  </a:lnTo>
                  <a:lnTo>
                    <a:pt x="349" y="96"/>
                  </a:lnTo>
                  <a:lnTo>
                    <a:pt x="366" y="141"/>
                  </a:lnTo>
                  <a:lnTo>
                    <a:pt x="382" y="183"/>
                  </a:lnTo>
                  <a:lnTo>
                    <a:pt x="396" y="229"/>
                  </a:lnTo>
                  <a:lnTo>
                    <a:pt x="408" y="272"/>
                  </a:lnTo>
                  <a:lnTo>
                    <a:pt x="421" y="317"/>
                  </a:lnTo>
                  <a:lnTo>
                    <a:pt x="429" y="359"/>
                  </a:lnTo>
                  <a:lnTo>
                    <a:pt x="436" y="406"/>
                  </a:lnTo>
                  <a:lnTo>
                    <a:pt x="446" y="449"/>
                  </a:lnTo>
                  <a:lnTo>
                    <a:pt x="451" y="493"/>
                  </a:lnTo>
                  <a:lnTo>
                    <a:pt x="456" y="537"/>
                  </a:lnTo>
                  <a:lnTo>
                    <a:pt x="457" y="581"/>
                  </a:lnTo>
                  <a:lnTo>
                    <a:pt x="458" y="628"/>
                  </a:lnTo>
                  <a:lnTo>
                    <a:pt x="456" y="674"/>
                  </a:lnTo>
                  <a:lnTo>
                    <a:pt x="456" y="715"/>
                  </a:lnTo>
                  <a:lnTo>
                    <a:pt x="453" y="763"/>
                  </a:lnTo>
                  <a:lnTo>
                    <a:pt x="445" y="807"/>
                  </a:lnTo>
                  <a:lnTo>
                    <a:pt x="441" y="848"/>
                  </a:lnTo>
                  <a:lnTo>
                    <a:pt x="433" y="893"/>
                  </a:lnTo>
                  <a:lnTo>
                    <a:pt x="425" y="940"/>
                  </a:lnTo>
                  <a:lnTo>
                    <a:pt x="412" y="982"/>
                  </a:lnTo>
                  <a:lnTo>
                    <a:pt x="399" y="1027"/>
                  </a:lnTo>
                  <a:lnTo>
                    <a:pt x="385" y="1070"/>
                  </a:lnTo>
                  <a:lnTo>
                    <a:pt x="370" y="1115"/>
                  </a:lnTo>
                  <a:lnTo>
                    <a:pt x="356" y="1157"/>
                  </a:lnTo>
                  <a:lnTo>
                    <a:pt x="338" y="1199"/>
                  </a:lnTo>
                  <a:lnTo>
                    <a:pt x="317" y="1244"/>
                  </a:lnTo>
                  <a:lnTo>
                    <a:pt x="295" y="1285"/>
                  </a:lnTo>
                  <a:lnTo>
                    <a:pt x="273" y="1327"/>
                  </a:lnTo>
                  <a:lnTo>
                    <a:pt x="250" y="1370"/>
                  </a:lnTo>
                  <a:lnTo>
                    <a:pt x="224" y="1410"/>
                  </a:lnTo>
                  <a:lnTo>
                    <a:pt x="0" y="1280"/>
                  </a:lnTo>
                  <a:lnTo>
                    <a:pt x="166" y="1901"/>
                  </a:lnTo>
                  <a:lnTo>
                    <a:pt x="788" y="1734"/>
                  </a:lnTo>
                  <a:lnTo>
                    <a:pt x="588" y="1621"/>
                  </a:lnTo>
                </a:path>
              </a:pathLst>
            </a:custGeom>
            <a:solidFill>
              <a:schemeClr val="accent4"/>
            </a:solidFill>
            <a:ln w="12700" cap="rnd" cmpd="sng">
              <a:noFill/>
              <a:prstDash val="solid"/>
              <a:round/>
              <a:headEnd type="none" w="med" len="med"/>
              <a:tailEnd type="none" w="med" len="med"/>
            </a:ln>
            <a:effectLst/>
          </p:spPr>
          <p:txBody>
            <a:bodyPr/>
            <a:lstStyle/>
            <a:p>
              <a:pPr>
                <a:buFont typeface="Arial" charset="0"/>
                <a:buNone/>
                <a:defRPr/>
              </a:pPr>
              <a:endParaRPr lang="en-US">
                <a:latin typeface="Arial" charset="0"/>
              </a:endParaRPr>
            </a:p>
          </p:txBody>
        </p:sp>
        <p:sp>
          <p:nvSpPr>
            <p:cNvPr id="8" name="Freeform 6"/>
            <p:cNvSpPr>
              <a:spLocks/>
            </p:cNvSpPr>
            <p:nvPr/>
          </p:nvSpPr>
          <p:spPr bwMode="auto">
            <a:xfrm>
              <a:off x="1972" y="1698"/>
              <a:ext cx="775" cy="1895"/>
            </a:xfrm>
            <a:custGeom>
              <a:avLst/>
              <a:gdLst/>
              <a:ahLst/>
              <a:cxnLst>
                <a:cxn ang="0">
                  <a:pos x="177" y="315"/>
                </a:cxn>
                <a:cxn ang="0">
                  <a:pos x="141" y="416"/>
                </a:cxn>
                <a:cxn ang="0">
                  <a:pos x="112" y="517"/>
                </a:cxn>
                <a:cxn ang="0">
                  <a:pos x="89" y="621"/>
                </a:cxn>
                <a:cxn ang="0">
                  <a:pos x="74" y="725"/>
                </a:cxn>
                <a:cxn ang="0">
                  <a:pos x="67" y="829"/>
                </a:cxn>
                <a:cxn ang="0">
                  <a:pos x="67" y="934"/>
                </a:cxn>
                <a:cxn ang="0">
                  <a:pos x="72" y="1043"/>
                </a:cxn>
                <a:cxn ang="0">
                  <a:pos x="84" y="1148"/>
                </a:cxn>
                <a:cxn ang="0">
                  <a:pos x="103" y="1253"/>
                </a:cxn>
                <a:cxn ang="0">
                  <a:pos x="127" y="1359"/>
                </a:cxn>
                <a:cxn ang="0">
                  <a:pos x="159" y="1459"/>
                </a:cxn>
                <a:cxn ang="0">
                  <a:pos x="196" y="1561"/>
                </a:cxn>
                <a:cxn ang="0">
                  <a:pos x="238" y="1659"/>
                </a:cxn>
                <a:cxn ang="0">
                  <a:pos x="285" y="1757"/>
                </a:cxn>
                <a:cxn ang="0">
                  <a:pos x="341" y="1849"/>
                </a:cxn>
                <a:cxn ang="0">
                  <a:pos x="417" y="1884"/>
                </a:cxn>
                <a:cxn ang="0">
                  <a:pos x="382" y="1796"/>
                </a:cxn>
                <a:cxn ang="0">
                  <a:pos x="352" y="1710"/>
                </a:cxn>
                <a:cxn ang="0">
                  <a:pos x="329" y="1620"/>
                </a:cxn>
                <a:cxn ang="0">
                  <a:pos x="311" y="1531"/>
                </a:cxn>
                <a:cxn ang="0">
                  <a:pos x="298" y="1443"/>
                </a:cxn>
                <a:cxn ang="0">
                  <a:pos x="294" y="1353"/>
                </a:cxn>
                <a:cxn ang="0">
                  <a:pos x="292" y="1263"/>
                </a:cxn>
                <a:cxn ang="0">
                  <a:pos x="298" y="1175"/>
                </a:cxn>
                <a:cxn ang="0">
                  <a:pos x="310" y="1084"/>
                </a:cxn>
                <a:cxn ang="0">
                  <a:pos x="327" y="996"/>
                </a:cxn>
                <a:cxn ang="0">
                  <a:pos x="351" y="910"/>
                </a:cxn>
                <a:cxn ang="0">
                  <a:pos x="381" y="823"/>
                </a:cxn>
                <a:cxn ang="0">
                  <a:pos x="414" y="737"/>
                </a:cxn>
                <a:cxn ang="0">
                  <a:pos x="455" y="652"/>
                </a:cxn>
                <a:cxn ang="0">
                  <a:pos x="502" y="571"/>
                </a:cxn>
                <a:cxn ang="0">
                  <a:pos x="554" y="488"/>
                </a:cxn>
                <a:cxn ang="0">
                  <a:pos x="629" y="0"/>
                </a:cxn>
                <a:cxn ang="0">
                  <a:pos x="197" y="267"/>
                </a:cxn>
              </a:cxnLst>
              <a:rect l="0" t="0" r="r" b="b"/>
              <a:pathLst>
                <a:path w="775" h="1896">
                  <a:moveTo>
                    <a:pt x="197" y="267"/>
                  </a:moveTo>
                  <a:lnTo>
                    <a:pt x="177" y="315"/>
                  </a:lnTo>
                  <a:lnTo>
                    <a:pt x="157" y="367"/>
                  </a:lnTo>
                  <a:lnTo>
                    <a:pt x="141" y="416"/>
                  </a:lnTo>
                  <a:lnTo>
                    <a:pt x="125" y="465"/>
                  </a:lnTo>
                  <a:lnTo>
                    <a:pt x="112" y="517"/>
                  </a:lnTo>
                  <a:lnTo>
                    <a:pt x="99" y="567"/>
                  </a:lnTo>
                  <a:lnTo>
                    <a:pt x="89" y="621"/>
                  </a:lnTo>
                  <a:lnTo>
                    <a:pt x="81" y="673"/>
                  </a:lnTo>
                  <a:lnTo>
                    <a:pt x="74" y="725"/>
                  </a:lnTo>
                  <a:lnTo>
                    <a:pt x="70" y="778"/>
                  </a:lnTo>
                  <a:lnTo>
                    <a:pt x="67" y="829"/>
                  </a:lnTo>
                  <a:lnTo>
                    <a:pt x="66" y="883"/>
                  </a:lnTo>
                  <a:lnTo>
                    <a:pt x="67" y="934"/>
                  </a:lnTo>
                  <a:lnTo>
                    <a:pt x="68" y="987"/>
                  </a:lnTo>
                  <a:lnTo>
                    <a:pt x="72" y="1043"/>
                  </a:lnTo>
                  <a:lnTo>
                    <a:pt x="77" y="1096"/>
                  </a:lnTo>
                  <a:lnTo>
                    <a:pt x="84" y="1148"/>
                  </a:lnTo>
                  <a:lnTo>
                    <a:pt x="93" y="1200"/>
                  </a:lnTo>
                  <a:lnTo>
                    <a:pt x="103" y="1253"/>
                  </a:lnTo>
                  <a:lnTo>
                    <a:pt x="113" y="1305"/>
                  </a:lnTo>
                  <a:lnTo>
                    <a:pt x="127" y="1359"/>
                  </a:lnTo>
                  <a:lnTo>
                    <a:pt x="141" y="1409"/>
                  </a:lnTo>
                  <a:lnTo>
                    <a:pt x="159" y="1459"/>
                  </a:lnTo>
                  <a:lnTo>
                    <a:pt x="176" y="1511"/>
                  </a:lnTo>
                  <a:lnTo>
                    <a:pt x="196" y="1561"/>
                  </a:lnTo>
                  <a:lnTo>
                    <a:pt x="217" y="1611"/>
                  </a:lnTo>
                  <a:lnTo>
                    <a:pt x="238" y="1659"/>
                  </a:lnTo>
                  <a:lnTo>
                    <a:pt x="262" y="1709"/>
                  </a:lnTo>
                  <a:lnTo>
                    <a:pt x="285" y="1757"/>
                  </a:lnTo>
                  <a:lnTo>
                    <a:pt x="311" y="1802"/>
                  </a:lnTo>
                  <a:lnTo>
                    <a:pt x="341" y="1849"/>
                  </a:lnTo>
                  <a:lnTo>
                    <a:pt x="370" y="1895"/>
                  </a:lnTo>
                  <a:lnTo>
                    <a:pt x="417" y="1884"/>
                  </a:lnTo>
                  <a:lnTo>
                    <a:pt x="398" y="1841"/>
                  </a:lnTo>
                  <a:lnTo>
                    <a:pt x="382" y="1796"/>
                  </a:lnTo>
                  <a:lnTo>
                    <a:pt x="367" y="1753"/>
                  </a:lnTo>
                  <a:lnTo>
                    <a:pt x="352" y="1710"/>
                  </a:lnTo>
                  <a:lnTo>
                    <a:pt x="340" y="1663"/>
                  </a:lnTo>
                  <a:lnTo>
                    <a:pt x="329" y="1620"/>
                  </a:lnTo>
                  <a:lnTo>
                    <a:pt x="319" y="1575"/>
                  </a:lnTo>
                  <a:lnTo>
                    <a:pt x="311" y="1531"/>
                  </a:lnTo>
                  <a:lnTo>
                    <a:pt x="305" y="1486"/>
                  </a:lnTo>
                  <a:lnTo>
                    <a:pt x="298" y="1443"/>
                  </a:lnTo>
                  <a:lnTo>
                    <a:pt x="295" y="1398"/>
                  </a:lnTo>
                  <a:lnTo>
                    <a:pt x="294" y="1353"/>
                  </a:lnTo>
                  <a:lnTo>
                    <a:pt x="292" y="1309"/>
                  </a:lnTo>
                  <a:lnTo>
                    <a:pt x="292" y="1263"/>
                  </a:lnTo>
                  <a:lnTo>
                    <a:pt x="295" y="1218"/>
                  </a:lnTo>
                  <a:lnTo>
                    <a:pt x="298" y="1175"/>
                  </a:lnTo>
                  <a:lnTo>
                    <a:pt x="303" y="1129"/>
                  </a:lnTo>
                  <a:lnTo>
                    <a:pt x="310" y="1084"/>
                  </a:lnTo>
                  <a:lnTo>
                    <a:pt x="318" y="1043"/>
                  </a:lnTo>
                  <a:lnTo>
                    <a:pt x="327" y="996"/>
                  </a:lnTo>
                  <a:lnTo>
                    <a:pt x="338" y="952"/>
                  </a:lnTo>
                  <a:lnTo>
                    <a:pt x="351" y="910"/>
                  </a:lnTo>
                  <a:lnTo>
                    <a:pt x="365" y="865"/>
                  </a:lnTo>
                  <a:lnTo>
                    <a:pt x="381" y="823"/>
                  </a:lnTo>
                  <a:lnTo>
                    <a:pt x="397" y="780"/>
                  </a:lnTo>
                  <a:lnTo>
                    <a:pt x="414" y="737"/>
                  </a:lnTo>
                  <a:lnTo>
                    <a:pt x="433" y="694"/>
                  </a:lnTo>
                  <a:lnTo>
                    <a:pt x="455" y="652"/>
                  </a:lnTo>
                  <a:lnTo>
                    <a:pt x="478" y="611"/>
                  </a:lnTo>
                  <a:lnTo>
                    <a:pt x="502" y="571"/>
                  </a:lnTo>
                  <a:lnTo>
                    <a:pt x="526" y="528"/>
                  </a:lnTo>
                  <a:lnTo>
                    <a:pt x="554" y="488"/>
                  </a:lnTo>
                  <a:lnTo>
                    <a:pt x="774" y="625"/>
                  </a:lnTo>
                  <a:lnTo>
                    <a:pt x="629" y="0"/>
                  </a:lnTo>
                  <a:lnTo>
                    <a:pt x="0" y="144"/>
                  </a:lnTo>
                  <a:lnTo>
                    <a:pt x="197" y="267"/>
                  </a:lnTo>
                </a:path>
              </a:pathLst>
            </a:custGeom>
            <a:solidFill>
              <a:schemeClr val="accent3"/>
            </a:solidFill>
            <a:ln w="12700" cap="rnd" cmpd="sng">
              <a:noFill/>
              <a:prstDash val="solid"/>
              <a:round/>
              <a:headEnd type="none" w="med" len="med"/>
              <a:tailEnd type="none" w="med" len="med"/>
            </a:ln>
            <a:effectLst/>
          </p:spPr>
          <p:txBody>
            <a:bodyPr/>
            <a:lstStyle/>
            <a:p>
              <a:pPr>
                <a:buFont typeface="Arial" charset="0"/>
                <a:buNone/>
                <a:defRPr/>
              </a:pPr>
              <a:endParaRPr lang="en-US">
                <a:latin typeface="Arial" charset="0"/>
              </a:endParaRPr>
            </a:p>
          </p:txBody>
        </p:sp>
        <p:sp>
          <p:nvSpPr>
            <p:cNvPr id="9" name="Freeform 7"/>
            <p:cNvSpPr>
              <a:spLocks/>
            </p:cNvSpPr>
            <p:nvPr/>
          </p:nvSpPr>
          <p:spPr bwMode="auto">
            <a:xfrm>
              <a:off x="2278" y="1341"/>
              <a:ext cx="1872" cy="738"/>
            </a:xfrm>
            <a:custGeom>
              <a:avLst/>
              <a:gdLst/>
              <a:ahLst/>
              <a:cxnLst>
                <a:cxn ang="0">
                  <a:pos x="1588" y="164"/>
                </a:cxn>
                <a:cxn ang="0">
                  <a:pos x="1491" y="123"/>
                </a:cxn>
                <a:cxn ang="0">
                  <a:pos x="1392" y="87"/>
                </a:cxn>
                <a:cxn ang="0">
                  <a:pos x="1290" y="57"/>
                </a:cxn>
                <a:cxn ang="0">
                  <a:pos x="1188" y="35"/>
                </a:cxn>
                <a:cxn ang="0">
                  <a:pos x="1083" y="19"/>
                </a:cxn>
                <a:cxn ang="0">
                  <a:pos x="978" y="11"/>
                </a:cxn>
                <a:cxn ang="0">
                  <a:pos x="870" y="11"/>
                </a:cxn>
                <a:cxn ang="0">
                  <a:pos x="764" y="14"/>
                </a:cxn>
                <a:cxn ang="0">
                  <a:pos x="659" y="27"/>
                </a:cxn>
                <a:cxn ang="0">
                  <a:pos x="551" y="45"/>
                </a:cxn>
                <a:cxn ang="0">
                  <a:pos x="447" y="67"/>
                </a:cxn>
                <a:cxn ang="0">
                  <a:pos x="344" y="97"/>
                </a:cxn>
                <a:cxn ang="0">
                  <a:pos x="242" y="131"/>
                </a:cxn>
                <a:cxn ang="0">
                  <a:pos x="141" y="173"/>
                </a:cxn>
                <a:cxn ang="0">
                  <a:pos x="48" y="222"/>
                </a:cxn>
                <a:cxn ang="0">
                  <a:pos x="6" y="296"/>
                </a:cxn>
                <a:cxn ang="0">
                  <a:pos x="95" y="266"/>
                </a:cxn>
                <a:cxn ang="0">
                  <a:pos x="185" y="244"/>
                </a:cxn>
                <a:cxn ang="0">
                  <a:pos x="276" y="226"/>
                </a:cxn>
                <a:cxn ang="0">
                  <a:pos x="366" y="215"/>
                </a:cxn>
                <a:cxn ang="0">
                  <a:pos x="455" y="206"/>
                </a:cxn>
                <a:cxn ang="0">
                  <a:pos x="545" y="207"/>
                </a:cxn>
                <a:cxn ang="0">
                  <a:pos x="636" y="213"/>
                </a:cxn>
                <a:cxn ang="0">
                  <a:pos x="722" y="225"/>
                </a:cxn>
                <a:cxn ang="0">
                  <a:pos x="810" y="246"/>
                </a:cxn>
                <a:cxn ang="0">
                  <a:pos x="897" y="267"/>
                </a:cxn>
                <a:cxn ang="0">
                  <a:pos x="983" y="296"/>
                </a:cxn>
                <a:cxn ang="0">
                  <a:pos x="1067" y="331"/>
                </a:cxn>
                <a:cxn ang="0">
                  <a:pos x="1151" y="371"/>
                </a:cxn>
                <a:cxn ang="0">
                  <a:pos x="1233" y="419"/>
                </a:cxn>
                <a:cxn ang="0">
                  <a:pos x="1312" y="470"/>
                </a:cxn>
                <a:cxn ang="0">
                  <a:pos x="1389" y="529"/>
                </a:cxn>
                <a:cxn ang="0">
                  <a:pos x="1871" y="637"/>
                </a:cxn>
                <a:cxn ang="0">
                  <a:pos x="1636" y="189"/>
                </a:cxn>
              </a:cxnLst>
              <a:rect l="0" t="0" r="r" b="b"/>
              <a:pathLst>
                <a:path w="1872" h="739">
                  <a:moveTo>
                    <a:pt x="1636" y="189"/>
                  </a:moveTo>
                  <a:lnTo>
                    <a:pt x="1588" y="164"/>
                  </a:lnTo>
                  <a:lnTo>
                    <a:pt x="1539" y="142"/>
                  </a:lnTo>
                  <a:lnTo>
                    <a:pt x="1491" y="123"/>
                  </a:lnTo>
                  <a:lnTo>
                    <a:pt x="1442" y="103"/>
                  </a:lnTo>
                  <a:lnTo>
                    <a:pt x="1392" y="87"/>
                  </a:lnTo>
                  <a:lnTo>
                    <a:pt x="1342" y="70"/>
                  </a:lnTo>
                  <a:lnTo>
                    <a:pt x="1290" y="57"/>
                  </a:lnTo>
                  <a:lnTo>
                    <a:pt x="1238" y="45"/>
                  </a:lnTo>
                  <a:lnTo>
                    <a:pt x="1188" y="35"/>
                  </a:lnTo>
                  <a:lnTo>
                    <a:pt x="1135" y="25"/>
                  </a:lnTo>
                  <a:lnTo>
                    <a:pt x="1083" y="19"/>
                  </a:lnTo>
                  <a:lnTo>
                    <a:pt x="1031" y="14"/>
                  </a:lnTo>
                  <a:lnTo>
                    <a:pt x="978" y="11"/>
                  </a:lnTo>
                  <a:lnTo>
                    <a:pt x="925" y="10"/>
                  </a:lnTo>
                  <a:lnTo>
                    <a:pt x="870" y="11"/>
                  </a:lnTo>
                  <a:lnTo>
                    <a:pt x="817" y="11"/>
                  </a:lnTo>
                  <a:lnTo>
                    <a:pt x="764" y="14"/>
                  </a:lnTo>
                  <a:lnTo>
                    <a:pt x="711" y="20"/>
                  </a:lnTo>
                  <a:lnTo>
                    <a:pt x="659" y="27"/>
                  </a:lnTo>
                  <a:lnTo>
                    <a:pt x="606" y="33"/>
                  </a:lnTo>
                  <a:lnTo>
                    <a:pt x="551" y="45"/>
                  </a:lnTo>
                  <a:lnTo>
                    <a:pt x="499" y="52"/>
                  </a:lnTo>
                  <a:lnTo>
                    <a:pt x="447" y="67"/>
                  </a:lnTo>
                  <a:lnTo>
                    <a:pt x="395" y="81"/>
                  </a:lnTo>
                  <a:lnTo>
                    <a:pt x="344" y="97"/>
                  </a:lnTo>
                  <a:lnTo>
                    <a:pt x="293" y="114"/>
                  </a:lnTo>
                  <a:lnTo>
                    <a:pt x="242" y="131"/>
                  </a:lnTo>
                  <a:lnTo>
                    <a:pt x="191" y="152"/>
                  </a:lnTo>
                  <a:lnTo>
                    <a:pt x="141" y="173"/>
                  </a:lnTo>
                  <a:lnTo>
                    <a:pt x="95" y="195"/>
                  </a:lnTo>
                  <a:lnTo>
                    <a:pt x="48" y="222"/>
                  </a:lnTo>
                  <a:lnTo>
                    <a:pt x="0" y="246"/>
                  </a:lnTo>
                  <a:lnTo>
                    <a:pt x="6" y="296"/>
                  </a:lnTo>
                  <a:lnTo>
                    <a:pt x="51" y="279"/>
                  </a:lnTo>
                  <a:lnTo>
                    <a:pt x="95" y="266"/>
                  </a:lnTo>
                  <a:lnTo>
                    <a:pt x="142" y="254"/>
                  </a:lnTo>
                  <a:lnTo>
                    <a:pt x="185" y="244"/>
                  </a:lnTo>
                  <a:lnTo>
                    <a:pt x="232" y="234"/>
                  </a:lnTo>
                  <a:lnTo>
                    <a:pt x="276" y="226"/>
                  </a:lnTo>
                  <a:lnTo>
                    <a:pt x="321" y="218"/>
                  </a:lnTo>
                  <a:lnTo>
                    <a:pt x="366" y="215"/>
                  </a:lnTo>
                  <a:lnTo>
                    <a:pt x="412" y="211"/>
                  </a:lnTo>
                  <a:lnTo>
                    <a:pt x="455" y="206"/>
                  </a:lnTo>
                  <a:lnTo>
                    <a:pt x="501" y="207"/>
                  </a:lnTo>
                  <a:lnTo>
                    <a:pt x="545" y="207"/>
                  </a:lnTo>
                  <a:lnTo>
                    <a:pt x="589" y="209"/>
                  </a:lnTo>
                  <a:lnTo>
                    <a:pt x="636" y="213"/>
                  </a:lnTo>
                  <a:lnTo>
                    <a:pt x="681" y="219"/>
                  </a:lnTo>
                  <a:lnTo>
                    <a:pt x="722" y="225"/>
                  </a:lnTo>
                  <a:lnTo>
                    <a:pt x="769" y="233"/>
                  </a:lnTo>
                  <a:lnTo>
                    <a:pt x="810" y="246"/>
                  </a:lnTo>
                  <a:lnTo>
                    <a:pt x="852" y="254"/>
                  </a:lnTo>
                  <a:lnTo>
                    <a:pt x="897" y="267"/>
                  </a:lnTo>
                  <a:lnTo>
                    <a:pt x="942" y="280"/>
                  </a:lnTo>
                  <a:lnTo>
                    <a:pt x="983" y="296"/>
                  </a:lnTo>
                  <a:lnTo>
                    <a:pt x="1027" y="314"/>
                  </a:lnTo>
                  <a:lnTo>
                    <a:pt x="1067" y="331"/>
                  </a:lnTo>
                  <a:lnTo>
                    <a:pt x="1110" y="353"/>
                  </a:lnTo>
                  <a:lnTo>
                    <a:pt x="1151" y="371"/>
                  </a:lnTo>
                  <a:lnTo>
                    <a:pt x="1191" y="394"/>
                  </a:lnTo>
                  <a:lnTo>
                    <a:pt x="1233" y="419"/>
                  </a:lnTo>
                  <a:lnTo>
                    <a:pt x="1273" y="445"/>
                  </a:lnTo>
                  <a:lnTo>
                    <a:pt x="1312" y="470"/>
                  </a:lnTo>
                  <a:lnTo>
                    <a:pt x="1352" y="498"/>
                  </a:lnTo>
                  <a:lnTo>
                    <a:pt x="1389" y="529"/>
                  </a:lnTo>
                  <a:lnTo>
                    <a:pt x="1237" y="738"/>
                  </a:lnTo>
                  <a:lnTo>
                    <a:pt x="1871" y="637"/>
                  </a:lnTo>
                  <a:lnTo>
                    <a:pt x="1771" y="0"/>
                  </a:lnTo>
                  <a:lnTo>
                    <a:pt x="1636" y="189"/>
                  </a:lnTo>
                </a:path>
              </a:pathLst>
            </a:custGeom>
            <a:solidFill>
              <a:schemeClr val="accent6"/>
            </a:solidFill>
            <a:ln w="12700" cap="rnd" cmpd="sng">
              <a:noFill/>
              <a:prstDash val="solid"/>
              <a:round/>
              <a:headEnd type="none" w="med" len="med"/>
              <a:tailEnd type="none" w="med" len="med"/>
            </a:ln>
            <a:effectLst/>
          </p:spPr>
          <p:txBody>
            <a:bodyPr/>
            <a:lstStyle/>
            <a:p>
              <a:pPr>
                <a:buFont typeface="Arial" charset="0"/>
                <a:buNone/>
                <a:defRPr/>
              </a:pPr>
              <a:endParaRPr lang="en-US">
                <a:latin typeface="Arial" charset="0"/>
              </a:endParaRPr>
            </a:p>
          </p:txBody>
        </p:sp>
      </p:grpSp>
    </p:spTree>
    <p:extLst>
      <p:ext uri="{BB962C8B-B14F-4D97-AF65-F5344CB8AC3E}">
        <p14:creationId xmlns:p14="http://schemas.microsoft.com/office/powerpoint/2010/main" val="12266779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eaLnBrk="1" hangingPunct="1"/>
            <a:r>
              <a:rPr lang="en-US" smtClean="0">
                <a:solidFill>
                  <a:srgbClr val="CC6600"/>
                </a:solidFill>
                <a:latin typeface="Arial Black" pitchFamily="34" charset="0"/>
              </a:rPr>
              <a:t>At the End of 12 Weeks</a:t>
            </a:r>
          </a:p>
        </p:txBody>
      </p:sp>
      <p:sp>
        <p:nvSpPr>
          <p:cNvPr id="6147" name="Rectangle 3"/>
          <p:cNvSpPr>
            <a:spLocks noGrp="1" noChangeArrowheads="1"/>
          </p:cNvSpPr>
          <p:nvPr>
            <p:ph type="body" idx="4294967295"/>
          </p:nvPr>
        </p:nvSpPr>
        <p:spPr>
          <a:xfrm>
            <a:off x="1905000" y="1524000"/>
            <a:ext cx="7010400" cy="4953000"/>
          </a:xfrm>
        </p:spPr>
        <p:txBody>
          <a:bodyPr/>
          <a:lstStyle/>
          <a:p>
            <a:pPr>
              <a:buFont typeface="Wingdings" pitchFamily="2" charset="2"/>
              <a:buChar char="§"/>
            </a:pPr>
            <a:r>
              <a:rPr lang="en-US" sz="2800" dirty="0" smtClean="0">
                <a:solidFill>
                  <a:srgbClr val="000066"/>
                </a:solidFill>
              </a:rPr>
              <a:t>You must pay the debt in full</a:t>
            </a:r>
          </a:p>
          <a:p>
            <a:pPr eaLnBrk="1" hangingPunct="1">
              <a:buFont typeface="Wingdings" pitchFamily="2" charset="2"/>
              <a:buChar char="§"/>
            </a:pPr>
            <a:r>
              <a:rPr lang="en-US" sz="2800" dirty="0" smtClean="0">
                <a:solidFill>
                  <a:srgbClr val="000066"/>
                </a:solidFill>
              </a:rPr>
              <a:t>Cannot receive another payday loan on that same day (from that store)</a:t>
            </a:r>
          </a:p>
          <a:p>
            <a:pPr lvl="1" eaLnBrk="1" hangingPunct="1">
              <a:buFont typeface="Arial" pitchFamily="34" charset="0"/>
              <a:buChar char="•"/>
            </a:pPr>
            <a:r>
              <a:rPr lang="en-US" sz="2800" dirty="0" smtClean="0">
                <a:solidFill>
                  <a:srgbClr val="000066"/>
                </a:solidFill>
              </a:rPr>
              <a:t>Title 7 Chapter 23 Section 401 - 4</a:t>
            </a:r>
          </a:p>
          <a:p>
            <a:pPr eaLnBrk="1" hangingPunct="1">
              <a:buFont typeface="Wingdings" pitchFamily="2" charset="2"/>
              <a:buChar char="§"/>
            </a:pPr>
            <a:r>
              <a:rPr lang="en-US" sz="2800" dirty="0" smtClean="0">
                <a:solidFill>
                  <a:srgbClr val="000066"/>
                </a:solidFill>
              </a:rPr>
              <a:t>How to get past this?</a:t>
            </a:r>
          </a:p>
          <a:p>
            <a:pPr lvl="1" eaLnBrk="1" hangingPunct="1">
              <a:buFont typeface="Arial" pitchFamily="34" charset="0"/>
              <a:buChar char="•"/>
            </a:pPr>
            <a:r>
              <a:rPr lang="en-US" sz="2800" dirty="0" smtClean="0">
                <a:solidFill>
                  <a:srgbClr val="000066"/>
                </a:solidFill>
              </a:rPr>
              <a:t>Get a loan from another payday store</a:t>
            </a:r>
          </a:p>
          <a:p>
            <a:pPr lvl="1" eaLnBrk="1" hangingPunct="1">
              <a:buFont typeface="Arial" pitchFamily="34" charset="0"/>
              <a:buChar char="•"/>
            </a:pPr>
            <a:r>
              <a:rPr lang="en-US" sz="2800" dirty="0" smtClean="0">
                <a:solidFill>
                  <a:srgbClr val="000066"/>
                </a:solidFill>
              </a:rPr>
              <a:t>Pay the loan today, new loan the following day</a:t>
            </a:r>
          </a:p>
          <a:p>
            <a:pPr eaLnBrk="1" hangingPunct="1"/>
            <a:endParaRPr lang="en-US" dirty="0" smtClean="0">
              <a:solidFill>
                <a:srgbClr val="000066"/>
              </a:solidFill>
            </a:endParaRPr>
          </a:p>
          <a:p>
            <a:pPr eaLnBrk="1" hangingPunct="1"/>
            <a:endParaRPr lang="en-US" dirty="0" smtClean="0"/>
          </a:p>
          <a:p>
            <a:pPr eaLnBrk="1" hangingPunct="1"/>
            <a:endParaRPr lang="en-US" dirty="0" smtClean="0"/>
          </a:p>
        </p:txBody>
      </p:sp>
      <p:pic>
        <p:nvPicPr>
          <p:cNvPr id="6148" name="Picture 4" descr="MCj0434804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4443413"/>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5566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304800" y="228600"/>
            <a:ext cx="8839200" cy="990600"/>
          </a:xfrm>
        </p:spPr>
        <p:txBody>
          <a:bodyPr>
            <a:normAutofit fontScale="90000"/>
          </a:bodyPr>
          <a:lstStyle/>
          <a:p>
            <a:r>
              <a:rPr lang="en-US" sz="3800" dirty="0" smtClean="0">
                <a:latin typeface="Arial Black" pitchFamily="34" charset="0"/>
              </a:rPr>
              <a:t>How Much Interest to Borrow $500? </a:t>
            </a:r>
          </a:p>
        </p:txBody>
      </p:sp>
      <p:sp>
        <p:nvSpPr>
          <p:cNvPr id="13316" name="Rectangle 3"/>
          <p:cNvSpPr>
            <a:spLocks noGrp="1" noChangeArrowheads="1"/>
          </p:cNvSpPr>
          <p:nvPr>
            <p:ph type="body" idx="1"/>
          </p:nvPr>
        </p:nvSpPr>
        <p:spPr/>
        <p:txBody>
          <a:bodyPr/>
          <a:lstStyle/>
          <a:p>
            <a:pPr>
              <a:lnSpc>
                <a:spcPct val="90000"/>
              </a:lnSpc>
              <a:buFont typeface="Wingdings" pitchFamily="2" charset="2"/>
              <a:buNone/>
            </a:pPr>
            <a:endParaRPr lang="en-US" sz="2400" b="1" dirty="0" smtClean="0"/>
          </a:p>
          <a:p>
            <a:pPr>
              <a:lnSpc>
                <a:spcPct val="90000"/>
              </a:lnSpc>
              <a:buFont typeface="Wingdings" pitchFamily="2" charset="2"/>
              <a:buNone/>
            </a:pPr>
            <a:r>
              <a:rPr lang="en-US" sz="2400" b="1" dirty="0" smtClean="0"/>
              <a:t>Loan				APR	    7 Months    12 Months</a:t>
            </a:r>
          </a:p>
          <a:p>
            <a:pPr>
              <a:lnSpc>
                <a:spcPct val="90000"/>
              </a:lnSpc>
              <a:buFont typeface="Wingdings" pitchFamily="2" charset="2"/>
              <a:buNone/>
            </a:pPr>
            <a:endParaRPr lang="en-US" sz="2400" dirty="0" smtClean="0"/>
          </a:p>
          <a:p>
            <a:pPr>
              <a:lnSpc>
                <a:spcPct val="90000"/>
              </a:lnSpc>
              <a:buFont typeface="Wingdings" pitchFamily="2" charset="2"/>
              <a:buNone/>
            </a:pPr>
            <a:r>
              <a:rPr lang="en-US" sz="2400" dirty="0" smtClean="0"/>
              <a:t>Payday loan			400%	     $1,200	$2,000</a:t>
            </a:r>
          </a:p>
          <a:p>
            <a:pPr>
              <a:lnSpc>
                <a:spcPct val="90000"/>
              </a:lnSpc>
              <a:buFont typeface="Wingdings" pitchFamily="2" charset="2"/>
              <a:buNone/>
            </a:pPr>
            <a:r>
              <a:rPr lang="en-US" sz="2400" dirty="0" smtClean="0"/>
              <a:t>Credit card advance		28%         $76	$140</a:t>
            </a:r>
          </a:p>
          <a:p>
            <a:pPr>
              <a:lnSpc>
                <a:spcPct val="90000"/>
              </a:lnSpc>
              <a:buFont typeface="Wingdings" pitchFamily="2" charset="2"/>
              <a:buNone/>
            </a:pPr>
            <a:r>
              <a:rPr lang="en-US" sz="2400" dirty="0" smtClean="0"/>
              <a:t>Finance company loan 	36%	     $54	$99</a:t>
            </a:r>
          </a:p>
          <a:p>
            <a:pPr>
              <a:lnSpc>
                <a:spcPct val="90000"/>
              </a:lnSpc>
              <a:buFont typeface="Wingdings" pitchFamily="2" charset="2"/>
              <a:buNone/>
            </a:pPr>
            <a:r>
              <a:rPr lang="en-US" sz="2400" dirty="0" smtClean="0"/>
              <a:t>Credit union or bank loan	18%	     $26	$48</a:t>
            </a:r>
          </a:p>
          <a:p>
            <a:pPr>
              <a:lnSpc>
                <a:spcPct val="90000"/>
              </a:lnSpc>
              <a:buFont typeface="Wingdings" pitchFamily="2" charset="2"/>
              <a:buNone/>
            </a:pPr>
            <a:r>
              <a:rPr lang="en-US" sz="2400" dirty="0" smtClean="0"/>
              <a:t>Salary Advance		12%	     $35	$65	</a:t>
            </a:r>
            <a:br>
              <a:rPr lang="en-US" sz="2400" dirty="0" smtClean="0"/>
            </a:br>
            <a:r>
              <a:rPr lang="en-US" sz="2400" dirty="0" smtClean="0"/>
              <a:t>		(plus would build up to $300 in savings)</a:t>
            </a:r>
          </a:p>
          <a:p>
            <a:pPr>
              <a:lnSpc>
                <a:spcPct val="90000"/>
              </a:lnSpc>
              <a:buFont typeface="Wingdings" pitchFamily="2" charset="2"/>
              <a:buNone/>
            </a:pPr>
            <a:endParaRPr lang="en-US" sz="2400" dirty="0" smtClean="0"/>
          </a:p>
        </p:txBody>
      </p:sp>
    </p:spTree>
    <p:extLst>
      <p:ext uri="{BB962C8B-B14F-4D97-AF65-F5344CB8AC3E}">
        <p14:creationId xmlns:p14="http://schemas.microsoft.com/office/powerpoint/2010/main" val="23055483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2" y="0"/>
            <a:ext cx="913366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8100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eaLnBrk="1" hangingPunct="1"/>
            <a:r>
              <a:rPr lang="en-US" smtClean="0">
                <a:solidFill>
                  <a:srgbClr val="CC6600"/>
                </a:solidFill>
                <a:latin typeface="Arial Black" pitchFamily="34" charset="0"/>
              </a:rPr>
              <a:t>Common Complaints</a:t>
            </a:r>
          </a:p>
        </p:txBody>
      </p:sp>
      <p:sp>
        <p:nvSpPr>
          <p:cNvPr id="7171" name="Rectangle 3"/>
          <p:cNvSpPr>
            <a:spLocks noGrp="1" noChangeArrowheads="1"/>
          </p:cNvSpPr>
          <p:nvPr>
            <p:ph type="body" idx="4294967295"/>
          </p:nvPr>
        </p:nvSpPr>
        <p:spPr>
          <a:xfrm>
            <a:off x="762000" y="1524000"/>
            <a:ext cx="8382000" cy="4525963"/>
          </a:xfrm>
        </p:spPr>
        <p:txBody>
          <a:bodyPr/>
          <a:lstStyle/>
          <a:p>
            <a:pPr eaLnBrk="1" hangingPunct="1">
              <a:buFont typeface="Wingdings" pitchFamily="2" charset="2"/>
              <a:buChar char="§"/>
            </a:pPr>
            <a:r>
              <a:rPr lang="en-US" sz="3600" dirty="0" smtClean="0">
                <a:solidFill>
                  <a:srgbClr val="000066"/>
                </a:solidFill>
              </a:rPr>
              <a:t>They threatened to:</a:t>
            </a:r>
          </a:p>
          <a:p>
            <a:pPr lvl="1" eaLnBrk="1" hangingPunct="1">
              <a:buFont typeface="Arial" pitchFamily="34" charset="0"/>
              <a:buChar char="•"/>
            </a:pPr>
            <a:r>
              <a:rPr lang="en-US" sz="3600" dirty="0" smtClean="0">
                <a:solidFill>
                  <a:srgbClr val="000066"/>
                </a:solidFill>
              </a:rPr>
              <a:t>Garnish my paycheck</a:t>
            </a:r>
          </a:p>
          <a:p>
            <a:pPr lvl="1" eaLnBrk="1" hangingPunct="1">
              <a:buFont typeface="Arial" pitchFamily="34" charset="0"/>
              <a:buChar char="•"/>
            </a:pPr>
            <a:r>
              <a:rPr lang="en-US" sz="3600" dirty="0" smtClean="0">
                <a:solidFill>
                  <a:srgbClr val="000066"/>
                </a:solidFill>
              </a:rPr>
              <a:t>Sue me, </a:t>
            </a:r>
            <a:r>
              <a:rPr lang="en-US" sz="3600" dirty="0" smtClean="0">
                <a:solidFill>
                  <a:srgbClr val="000066"/>
                </a:solidFill>
              </a:rPr>
              <a:t>get a judgment</a:t>
            </a:r>
            <a:endParaRPr lang="en-US" sz="3600" dirty="0" smtClean="0">
              <a:solidFill>
                <a:srgbClr val="000066"/>
              </a:solidFill>
            </a:endParaRPr>
          </a:p>
          <a:p>
            <a:pPr lvl="1" eaLnBrk="1" hangingPunct="1">
              <a:buFont typeface="Arial" pitchFamily="34" charset="0"/>
              <a:buChar char="•"/>
            </a:pPr>
            <a:r>
              <a:rPr lang="en-US" sz="3600" dirty="0" smtClean="0">
                <a:solidFill>
                  <a:srgbClr val="000066"/>
                </a:solidFill>
              </a:rPr>
              <a:t>Repo goods listed in the contract</a:t>
            </a:r>
          </a:p>
          <a:p>
            <a:pPr lvl="1" eaLnBrk="1" hangingPunct="1">
              <a:buFont typeface="Arial" pitchFamily="34" charset="0"/>
              <a:buChar char="•"/>
            </a:pPr>
            <a:r>
              <a:rPr lang="en-US" sz="3600" dirty="0" smtClean="0">
                <a:solidFill>
                  <a:srgbClr val="000066"/>
                </a:solidFill>
              </a:rPr>
              <a:t>Jail time, check fraud</a:t>
            </a:r>
          </a:p>
          <a:p>
            <a:pPr lvl="1" eaLnBrk="1" hangingPunct="1">
              <a:buFont typeface="Arial" pitchFamily="34" charset="0"/>
              <a:buChar char="•"/>
            </a:pPr>
            <a:r>
              <a:rPr lang="en-US" sz="3600" dirty="0" smtClean="0">
                <a:solidFill>
                  <a:srgbClr val="000066"/>
                </a:solidFill>
              </a:rPr>
              <a:t>Contact my neighbors/family</a:t>
            </a:r>
          </a:p>
          <a:p>
            <a:pPr eaLnBrk="1" hangingPunct="1"/>
            <a:endParaRPr lang="en-US" dirty="0" smtClean="0">
              <a:solidFill>
                <a:srgbClr val="000066"/>
              </a:solidFill>
            </a:endParaRPr>
          </a:p>
          <a:p>
            <a:pPr eaLnBrk="1" hangingPunct="1"/>
            <a:endParaRPr lang="en-US" dirty="0" smtClean="0"/>
          </a:p>
          <a:p>
            <a:pPr eaLnBrk="1" hangingPunct="1"/>
            <a:endParaRPr lang="en-US" dirty="0" smtClean="0"/>
          </a:p>
        </p:txBody>
      </p:sp>
      <p:pic>
        <p:nvPicPr>
          <p:cNvPr id="7172" name="Picture 8" descr="MCj0434750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8382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3063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eaLnBrk="1" hangingPunct="1"/>
            <a:r>
              <a:rPr lang="en-US" dirty="0" smtClean="0">
                <a:solidFill>
                  <a:srgbClr val="CC6600"/>
                </a:solidFill>
                <a:latin typeface="Arial Black" pitchFamily="34" charset="0"/>
              </a:rPr>
              <a:t>Credit Effects</a:t>
            </a:r>
          </a:p>
        </p:txBody>
      </p:sp>
      <p:sp>
        <p:nvSpPr>
          <p:cNvPr id="8195" name="Rectangle 3"/>
          <p:cNvSpPr>
            <a:spLocks noGrp="1" noChangeArrowheads="1"/>
          </p:cNvSpPr>
          <p:nvPr>
            <p:ph type="body" idx="4294967295"/>
          </p:nvPr>
        </p:nvSpPr>
        <p:spPr>
          <a:xfrm>
            <a:off x="762000" y="1905000"/>
            <a:ext cx="7073900" cy="4068763"/>
          </a:xfrm>
        </p:spPr>
        <p:txBody>
          <a:bodyPr/>
          <a:lstStyle/>
          <a:p>
            <a:pPr eaLnBrk="1" hangingPunct="1">
              <a:buFont typeface="Wingdings" pitchFamily="2" charset="2"/>
              <a:buChar char="§"/>
            </a:pPr>
            <a:r>
              <a:rPr lang="en-US" sz="3600" dirty="0" smtClean="0">
                <a:solidFill>
                  <a:srgbClr val="000066"/>
                </a:solidFill>
              </a:rPr>
              <a:t>Does not build credit. Payments are not reported to the credit bureaus</a:t>
            </a:r>
            <a:br>
              <a:rPr lang="en-US" sz="3600" dirty="0" smtClean="0">
                <a:solidFill>
                  <a:srgbClr val="000066"/>
                </a:solidFill>
              </a:rPr>
            </a:br>
            <a:endParaRPr lang="en-US" sz="3600" dirty="0" smtClean="0">
              <a:solidFill>
                <a:srgbClr val="000066"/>
              </a:solidFill>
            </a:endParaRPr>
          </a:p>
          <a:p>
            <a:pPr eaLnBrk="1" hangingPunct="1">
              <a:buFont typeface="Wingdings" pitchFamily="2" charset="2"/>
              <a:buChar char="§"/>
            </a:pPr>
            <a:r>
              <a:rPr lang="en-US" sz="3600" dirty="0" smtClean="0">
                <a:solidFill>
                  <a:srgbClr val="000066"/>
                </a:solidFill>
              </a:rPr>
              <a:t>Only reported if unpaid as a collection or judgment </a:t>
            </a:r>
            <a:r>
              <a:rPr lang="en-US" sz="3600" dirty="0">
                <a:solidFill>
                  <a:srgbClr val="000066"/>
                </a:solidFill>
              </a:rPr>
              <a:t>a</a:t>
            </a:r>
            <a:r>
              <a:rPr lang="en-US" sz="3600" dirty="0" smtClean="0">
                <a:solidFill>
                  <a:srgbClr val="000066"/>
                </a:solidFill>
              </a:rPr>
              <a:t>ccount</a:t>
            </a:r>
          </a:p>
          <a:p>
            <a:pPr eaLnBrk="1" hangingPunct="1"/>
            <a:endParaRPr lang="en-US" dirty="0" smtClean="0">
              <a:solidFill>
                <a:srgbClr val="000066"/>
              </a:solidFill>
            </a:endParaRPr>
          </a:p>
          <a:p>
            <a:pPr eaLnBrk="1" hangingPunct="1"/>
            <a:endParaRPr lang="en-US" dirty="0" smtClean="0"/>
          </a:p>
          <a:p>
            <a:pPr eaLnBrk="1" hangingPunct="1"/>
            <a:endParaRPr lang="en-US" dirty="0" smtClean="0"/>
          </a:p>
        </p:txBody>
      </p:sp>
      <p:pic>
        <p:nvPicPr>
          <p:cNvPr id="19" name="Picture 10" descr="0960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5524500"/>
            <a:ext cx="25897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2" descr="equifax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6064250"/>
            <a:ext cx="23209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descr="TransUnion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7793" y="5334000"/>
            <a:ext cx="1346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423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normAutofit/>
          </a:bodyPr>
          <a:lstStyle/>
          <a:p>
            <a:r>
              <a:rPr lang="en-US" sz="3600" dirty="0" smtClean="0">
                <a:latin typeface="Arial Black" pitchFamily="34" charset="0"/>
              </a:rPr>
              <a:t>Industry Research </a:t>
            </a:r>
          </a:p>
        </p:txBody>
      </p:sp>
      <p:sp>
        <p:nvSpPr>
          <p:cNvPr id="17412" name="Rectangle 3"/>
          <p:cNvSpPr>
            <a:spLocks noGrp="1" noChangeArrowheads="1"/>
          </p:cNvSpPr>
          <p:nvPr>
            <p:ph type="body" idx="1"/>
          </p:nvPr>
        </p:nvSpPr>
        <p:spPr>
          <a:xfrm>
            <a:off x="533400" y="1524000"/>
            <a:ext cx="8001000" cy="4953000"/>
          </a:xfrm>
        </p:spPr>
        <p:txBody>
          <a:bodyPr>
            <a:normAutofit/>
          </a:bodyPr>
          <a:lstStyle/>
          <a:p>
            <a:pPr marL="0" indent="0">
              <a:lnSpc>
                <a:spcPct val="80000"/>
              </a:lnSpc>
              <a:buNone/>
            </a:pPr>
            <a:endParaRPr lang="en-US" sz="1800" dirty="0" smtClean="0">
              <a:latin typeface="Arial" pitchFamily="34" charset="0"/>
              <a:cs typeface="Arial" pitchFamily="34" charset="0"/>
            </a:endParaRPr>
          </a:p>
          <a:p>
            <a:pPr>
              <a:lnSpc>
                <a:spcPct val="80000"/>
              </a:lnSpc>
            </a:pPr>
            <a:r>
              <a:rPr lang="en-US" sz="1800" dirty="0" smtClean="0">
                <a:latin typeface="Arial" pitchFamily="34" charset="0"/>
                <a:cs typeface="Arial" pitchFamily="34" charset="0"/>
              </a:rPr>
              <a:t>Harvard Business School report on </a:t>
            </a:r>
            <a:r>
              <a:rPr lang="en-US" sz="1800" dirty="0" err="1" smtClean="0">
                <a:latin typeface="Arial" pitchFamily="34" charset="0"/>
                <a:cs typeface="Arial" pitchFamily="34" charset="0"/>
              </a:rPr>
              <a:t>unbanking</a:t>
            </a:r>
            <a:r>
              <a:rPr lang="en-US" sz="1800" dirty="0" smtClean="0">
                <a:latin typeface="Arial" pitchFamily="34" charset="0"/>
                <a:cs typeface="Arial" pitchFamily="34" charset="0"/>
              </a:rPr>
              <a:t> found payday lending appears to contribute to people </a:t>
            </a:r>
            <a:r>
              <a:rPr lang="en-US" sz="1800" dirty="0" err="1" smtClean="0">
                <a:latin typeface="Arial" pitchFamily="34" charset="0"/>
                <a:cs typeface="Arial" pitchFamily="34" charset="0"/>
              </a:rPr>
              <a:t>overdrafting</a:t>
            </a:r>
            <a:r>
              <a:rPr lang="en-US" sz="1800" dirty="0" smtClean="0">
                <a:latin typeface="Arial" pitchFamily="34" charset="0"/>
                <a:cs typeface="Arial" pitchFamily="34" charset="0"/>
              </a:rPr>
              <a:t> and losing their bank accounts. (Campbell et al, 2008)</a:t>
            </a:r>
          </a:p>
          <a:p>
            <a:pPr>
              <a:lnSpc>
                <a:spcPct val="80000"/>
              </a:lnSpc>
              <a:buFont typeface="Wingdings" pitchFamily="2" charset="2"/>
              <a:buNone/>
            </a:pPr>
            <a:endParaRPr lang="en-US" sz="1800" dirty="0" smtClean="0">
              <a:latin typeface="Arial" pitchFamily="34" charset="0"/>
              <a:cs typeface="Arial" pitchFamily="34" charset="0"/>
            </a:endParaRPr>
          </a:p>
          <a:p>
            <a:pPr>
              <a:lnSpc>
                <a:spcPct val="80000"/>
              </a:lnSpc>
            </a:pPr>
            <a:r>
              <a:rPr lang="en-US" sz="1800" dirty="0" smtClean="0">
                <a:latin typeface="Arial" pitchFamily="34" charset="0"/>
                <a:cs typeface="Arial" pitchFamily="34" charset="0"/>
              </a:rPr>
              <a:t>Texas study found payday borrowers more likely to end up in bankruptcy than their peers who had applied for a payday loan and been </a:t>
            </a:r>
            <a:r>
              <a:rPr lang="en-US" sz="1800" i="1" dirty="0" smtClean="0">
                <a:latin typeface="Arial" pitchFamily="34" charset="0"/>
                <a:cs typeface="Arial" pitchFamily="34" charset="0"/>
              </a:rPr>
              <a:t>denied</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Tobacman</a:t>
            </a:r>
            <a:r>
              <a:rPr lang="en-US" sz="1800" dirty="0" smtClean="0">
                <a:latin typeface="Arial" pitchFamily="34" charset="0"/>
                <a:cs typeface="Arial" pitchFamily="34" charset="0"/>
              </a:rPr>
              <a:t> &amp; </a:t>
            </a:r>
            <a:r>
              <a:rPr lang="en-US" sz="1800" dirty="0" err="1" smtClean="0">
                <a:latin typeface="Arial" pitchFamily="34" charset="0"/>
                <a:cs typeface="Arial" pitchFamily="34" charset="0"/>
              </a:rPr>
              <a:t>Skiba</a:t>
            </a:r>
            <a:r>
              <a:rPr lang="en-US" sz="1800" dirty="0" smtClean="0">
                <a:latin typeface="Arial" pitchFamily="34" charset="0"/>
                <a:cs typeface="Arial" pitchFamily="34" charset="0"/>
              </a:rPr>
              <a:t>, 2008)</a:t>
            </a:r>
          </a:p>
          <a:p>
            <a:pPr>
              <a:lnSpc>
                <a:spcPct val="80000"/>
              </a:lnSpc>
            </a:pPr>
            <a:endParaRPr lang="en-US" sz="1800" dirty="0" smtClean="0">
              <a:latin typeface="Arial" pitchFamily="34" charset="0"/>
              <a:cs typeface="Arial" pitchFamily="34" charset="0"/>
            </a:endParaRPr>
          </a:p>
          <a:p>
            <a:pPr>
              <a:lnSpc>
                <a:spcPct val="80000"/>
              </a:lnSpc>
            </a:pPr>
            <a:r>
              <a:rPr lang="en-US" sz="1800" dirty="0" smtClean="0">
                <a:latin typeface="Arial" pitchFamily="34" charset="0"/>
                <a:cs typeface="Arial" pitchFamily="34" charset="0"/>
              </a:rPr>
              <a:t>Taking out a payday loan makes a borrower 92 percent more likely to become seriously delinquent on their credit card (i.e. 90 days or more late) during the year. (</a:t>
            </a:r>
            <a:r>
              <a:rPr lang="en-US" sz="1800" dirty="0" err="1" smtClean="0">
                <a:latin typeface="Arial" pitchFamily="34" charset="0"/>
                <a:cs typeface="Arial" pitchFamily="34" charset="0"/>
              </a:rPr>
              <a:t>Agarwal</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Tobacman</a:t>
            </a:r>
            <a:r>
              <a:rPr lang="en-US" sz="1800" dirty="0" smtClean="0">
                <a:latin typeface="Arial" pitchFamily="34" charset="0"/>
                <a:cs typeface="Arial" pitchFamily="34" charset="0"/>
              </a:rPr>
              <a:t> &amp; </a:t>
            </a:r>
            <a:r>
              <a:rPr lang="en-US" sz="1800" dirty="0" err="1" smtClean="0">
                <a:latin typeface="Arial" pitchFamily="34" charset="0"/>
                <a:cs typeface="Arial" pitchFamily="34" charset="0"/>
              </a:rPr>
              <a:t>Skiba</a:t>
            </a:r>
            <a:r>
              <a:rPr lang="en-US" sz="1800" dirty="0" smtClean="0">
                <a:latin typeface="Arial" pitchFamily="34" charset="0"/>
                <a:cs typeface="Arial" pitchFamily="34" charset="0"/>
              </a:rPr>
              <a:t>, 2009)</a:t>
            </a:r>
          </a:p>
          <a:p>
            <a:pPr>
              <a:lnSpc>
                <a:spcPct val="80000"/>
              </a:lnSpc>
              <a:buFont typeface="Wingdings" pitchFamily="2" charset="2"/>
              <a:buNone/>
            </a:pPr>
            <a:endParaRPr lang="en-US" sz="1800" dirty="0" smtClean="0">
              <a:latin typeface="Arial" pitchFamily="34" charset="0"/>
              <a:cs typeface="Arial" pitchFamily="34" charset="0"/>
            </a:endParaRPr>
          </a:p>
          <a:p>
            <a:pPr>
              <a:lnSpc>
                <a:spcPct val="80000"/>
              </a:lnSpc>
            </a:pPr>
            <a:r>
              <a:rPr lang="en-US" sz="1800" dirty="0" smtClean="0">
                <a:latin typeface="Arial" pitchFamily="34" charset="0"/>
                <a:cs typeface="Arial" pitchFamily="34" charset="0"/>
              </a:rPr>
              <a:t>Access to payday loans increases the chances a family will face a hardship, have difficulty paying bills, or have to delay medical care, dental care, and prescription drug purchases. (</a:t>
            </a:r>
            <a:r>
              <a:rPr lang="en-US" sz="1800" dirty="0" err="1" smtClean="0">
                <a:latin typeface="Arial" pitchFamily="34" charset="0"/>
                <a:cs typeface="Arial" pitchFamily="34" charset="0"/>
              </a:rPr>
              <a:t>Melzer</a:t>
            </a:r>
            <a:r>
              <a:rPr lang="en-US" sz="1800" dirty="0" smtClean="0">
                <a:latin typeface="Arial" pitchFamily="34" charset="0"/>
                <a:cs typeface="Arial" pitchFamily="34" charset="0"/>
              </a:rPr>
              <a:t>, University of Chicago, 2007)</a:t>
            </a:r>
          </a:p>
        </p:txBody>
      </p:sp>
    </p:spTree>
    <p:extLst>
      <p:ext uri="{BB962C8B-B14F-4D97-AF65-F5344CB8AC3E}">
        <p14:creationId xmlns:p14="http://schemas.microsoft.com/office/powerpoint/2010/main" val="29890386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371600" y="2743200"/>
            <a:ext cx="7123113" cy="3352800"/>
          </a:xfrm>
        </p:spPr>
        <p:txBody>
          <a:bodyPr>
            <a:normAutofit fontScale="92500" lnSpcReduction="10000"/>
          </a:bodyPr>
          <a:lstStyle/>
          <a:p>
            <a:r>
              <a:rPr lang="en-US" sz="3600" dirty="0" smtClean="0">
                <a:latin typeface="Museo300"/>
                <a:ea typeface="Segoe UI" pitchFamily="34" charset="0"/>
                <a:cs typeface="Segoe UI" pitchFamily="34" charset="0"/>
              </a:rPr>
              <a:t>This presentation is designed for informational and educational purposes only; it is not intended to provide legal, tax, or investment advice. No part of this presentation may be reproduced without prior written consent from the presenter.  </a:t>
            </a:r>
            <a:endParaRPr lang="en-US" sz="3600" dirty="0">
              <a:latin typeface="Museo300"/>
              <a:ea typeface="Segoe UI" pitchFamily="34" charset="0"/>
              <a:cs typeface="Segoe UI" pitchFamily="34" charset="0"/>
            </a:endParaRPr>
          </a:p>
        </p:txBody>
      </p:sp>
      <p:sp>
        <p:nvSpPr>
          <p:cNvPr id="4" name="Title 3"/>
          <p:cNvSpPr>
            <a:spLocks noGrp="1"/>
          </p:cNvSpPr>
          <p:nvPr>
            <p:ph type="title"/>
          </p:nvPr>
        </p:nvSpPr>
        <p:spPr/>
        <p:txBody>
          <a:bodyPr>
            <a:normAutofit/>
          </a:bodyPr>
          <a:lstStyle/>
          <a:p>
            <a:r>
              <a:rPr lang="en-US" dirty="0" smtClean="0">
                <a:latin typeface="Segoe UI" pitchFamily="34" charset="0"/>
                <a:ea typeface="Segoe UI" pitchFamily="34" charset="0"/>
                <a:cs typeface="Segoe UI" pitchFamily="34" charset="0"/>
              </a:rPr>
              <a:t>DISCLAIMER</a:t>
            </a:r>
            <a:endParaRPr lang="en-US" dirty="0">
              <a:latin typeface="Segoe UI" pitchFamily="34" charset="0"/>
              <a:ea typeface="Segoe UI" pitchFamily="34" charset="0"/>
              <a:cs typeface="Segoe UI" pitchFamily="34" charset="0"/>
            </a:endParaRPr>
          </a:p>
        </p:txBody>
      </p:sp>
      <p:pic>
        <p:nvPicPr>
          <p:cNvPr id="6" name="Picture 5"/>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0" b="100000" l="0" r="100000">
                        <a14:foregroundMark x1="33000" y1="29323" x2="33000" y2="29323"/>
                        <a14:foregroundMark x1="58500" y1="22556" x2="58500" y2="22556"/>
                        <a14:foregroundMark x1="74500" y1="58647" x2="74500" y2="58647"/>
                        <a14:foregroundMark x1="97500" y1="42857" x2="97500" y2="42857"/>
                        <a14:foregroundMark x1="18500" y1="50376" x2="18500" y2="50376"/>
                        <a14:foregroundMark x1="11500" y1="81203" x2="11500" y2="81203"/>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52400" y="1752600"/>
            <a:ext cx="1013538" cy="674003"/>
          </a:xfrm>
          <a:prstGeom prst="rect">
            <a:avLst/>
          </a:prstGeom>
        </p:spPr>
      </p:pic>
    </p:spTree>
    <p:extLst>
      <p:ext uri="{BB962C8B-B14F-4D97-AF65-F5344CB8AC3E}">
        <p14:creationId xmlns:p14="http://schemas.microsoft.com/office/powerpoint/2010/main" val="3715463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6" descr="paydaychartdaysindebted(with 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572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4"/>
          <p:cNvSpPr txBox="1">
            <a:spLocks noChangeArrowheads="1"/>
          </p:cNvSpPr>
          <p:nvPr/>
        </p:nvSpPr>
        <p:spPr bwMode="auto">
          <a:xfrm>
            <a:off x="0" y="0"/>
            <a:ext cx="9144000"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endParaRPr lang="en-US" dirty="0">
              <a:solidFill>
                <a:srgbClr val="7030A0"/>
              </a:solidFill>
            </a:endParaRPr>
          </a:p>
          <a:p>
            <a:pPr algn="ctr" eaLnBrk="1" hangingPunct="1"/>
            <a:endParaRPr lang="en-US" b="1" dirty="0">
              <a:solidFill>
                <a:srgbClr val="3333FF"/>
              </a:solidFill>
            </a:endParaRPr>
          </a:p>
          <a:p>
            <a:pPr algn="ctr" eaLnBrk="1" hangingPunct="1"/>
            <a:r>
              <a:rPr lang="en-US" b="1" dirty="0">
                <a:solidFill>
                  <a:srgbClr val="3333FF"/>
                </a:solidFill>
              </a:rPr>
              <a:t>Typical payday borrower is indebted more than 200 days</a:t>
            </a:r>
          </a:p>
          <a:p>
            <a:pPr algn="ctr" eaLnBrk="1" hangingPunct="1"/>
            <a:endParaRPr lang="en-US" dirty="0">
              <a:solidFill>
                <a:srgbClr val="7030A0"/>
              </a:solidFill>
            </a:endParaRPr>
          </a:p>
        </p:txBody>
      </p:sp>
      <p:sp>
        <p:nvSpPr>
          <p:cNvPr id="19461" name="Text Box 5"/>
          <p:cNvSpPr txBox="1">
            <a:spLocks noChangeArrowheads="1"/>
          </p:cNvSpPr>
          <p:nvPr/>
        </p:nvSpPr>
        <p:spPr bwMode="auto">
          <a:xfrm>
            <a:off x="381000" y="61722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1400" i="1" dirty="0"/>
              <a:t>Source: “Payday Loans, Inc.,” Center for Responsible Lending (2011)</a:t>
            </a:r>
            <a:r>
              <a:rPr lang="en-US" dirty="0"/>
              <a:t> </a:t>
            </a:r>
          </a:p>
        </p:txBody>
      </p:sp>
    </p:spTree>
    <p:extLst>
      <p:ext uri="{BB962C8B-B14F-4D97-AF65-F5344CB8AC3E}">
        <p14:creationId xmlns:p14="http://schemas.microsoft.com/office/powerpoint/2010/main" val="15800908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10"/>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6B97CC69-5A44-4C31-91B8-F1F5C4321E9C}" type="slidenum">
              <a:rPr lang="en-US" sz="1200" smtClean="0">
                <a:latin typeface="Arial Black" pitchFamily="34" charset="0"/>
              </a:rPr>
              <a:pPr eaLnBrk="1" hangingPunct="1"/>
              <a:t>21</a:t>
            </a:fld>
            <a:endParaRPr lang="en-US" sz="1200" smtClean="0">
              <a:latin typeface="Arial Black" pitchFamily="34" charset="0"/>
            </a:endParaRPr>
          </a:p>
        </p:txBody>
      </p:sp>
      <p:sp>
        <p:nvSpPr>
          <p:cNvPr id="5" name="Rectangle 4"/>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0" y="381000"/>
            <a:ext cx="9144000" cy="1219200"/>
          </a:xfrm>
        </p:spPr>
        <p:txBody>
          <a:bodyPr>
            <a:normAutofit/>
          </a:bodyPr>
          <a:lstStyle/>
          <a:p>
            <a:pPr algn="ctr">
              <a:defRPr/>
            </a:pPr>
            <a:r>
              <a:rPr lang="en-US" sz="2800" b="1" dirty="0" smtClean="0">
                <a:solidFill>
                  <a:schemeClr val="accent2">
                    <a:lumMod val="90000"/>
                  </a:schemeClr>
                </a:solidFill>
              </a:rPr>
              <a:t>Nearly half of payday borrowers default within 2 years</a:t>
            </a:r>
            <a:endParaRPr lang="en-US" sz="2800" b="1" dirty="0">
              <a:solidFill>
                <a:schemeClr val="accent2">
                  <a:lumMod val="90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77930221"/>
              </p:ext>
            </p:extLst>
          </p:nvPr>
        </p:nvGraphicFramePr>
        <p:xfrm>
          <a:off x="889000" y="1651000"/>
          <a:ext cx="3479800" cy="3098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52400" y="4953000"/>
            <a:ext cx="8991600" cy="954107"/>
          </a:xfrm>
          <a:prstGeom prst="rect">
            <a:avLst/>
          </a:prstGeom>
          <a:noFill/>
        </p:spPr>
        <p:txBody>
          <a:bodyPr>
            <a:spAutoFit/>
          </a:bodyPr>
          <a:lstStyle/>
          <a:p>
            <a:pPr algn="ctr">
              <a:defRPr/>
            </a:pPr>
            <a:r>
              <a:rPr lang="en-US" sz="2800" b="1" dirty="0">
                <a:solidFill>
                  <a:schemeClr val="accent2">
                    <a:lumMod val="90000"/>
                  </a:schemeClr>
                </a:solidFill>
              </a:rPr>
              <a:t>…by which time they’ve paid fees and interest </a:t>
            </a:r>
          </a:p>
          <a:p>
            <a:pPr algn="ctr">
              <a:defRPr/>
            </a:pPr>
            <a:r>
              <a:rPr lang="en-US" sz="2800" b="1" dirty="0">
                <a:solidFill>
                  <a:schemeClr val="accent2">
                    <a:lumMod val="90000"/>
                  </a:schemeClr>
                </a:solidFill>
              </a:rPr>
              <a:t>equivalent to over </a:t>
            </a:r>
            <a:r>
              <a:rPr lang="en-US" sz="2800" b="1" u="sng" dirty="0">
                <a:solidFill>
                  <a:schemeClr val="accent2">
                    <a:lumMod val="90000"/>
                  </a:schemeClr>
                </a:solidFill>
              </a:rPr>
              <a:t>90% of the loan amount</a:t>
            </a:r>
            <a:r>
              <a:rPr lang="en-US" sz="2800" b="1" dirty="0">
                <a:solidFill>
                  <a:schemeClr val="accent2">
                    <a:lumMod val="90000"/>
                  </a:schemeClr>
                </a:solidFill>
              </a:rPr>
              <a:t>.</a:t>
            </a:r>
            <a:r>
              <a:rPr lang="en-US" sz="2800" b="1" dirty="0"/>
              <a:t>.</a:t>
            </a:r>
          </a:p>
        </p:txBody>
      </p:sp>
      <p:graphicFrame>
        <p:nvGraphicFramePr>
          <p:cNvPr id="3" name="Chart 6"/>
          <p:cNvGraphicFramePr>
            <a:graphicFrameLocks/>
          </p:cNvGraphicFramePr>
          <p:nvPr>
            <p:extLst>
              <p:ext uri="{D42A27DB-BD31-4B8C-83A1-F6EECF244321}">
                <p14:modId xmlns:p14="http://schemas.microsoft.com/office/powerpoint/2010/main" val="3589460450"/>
              </p:ext>
            </p:extLst>
          </p:nvPr>
        </p:nvGraphicFramePr>
        <p:xfrm>
          <a:off x="5003800" y="1193800"/>
          <a:ext cx="3098800" cy="3479800"/>
        </p:xfrm>
        <a:graphic>
          <a:graphicData uri="http://schemas.openxmlformats.org/drawingml/2006/chart">
            <c:chart xmlns:c="http://schemas.openxmlformats.org/drawingml/2006/chart" xmlns:r="http://schemas.openxmlformats.org/officeDocument/2006/relationships" r:id="rId4"/>
          </a:graphicData>
        </a:graphic>
      </p:graphicFrame>
      <p:sp>
        <p:nvSpPr>
          <p:cNvPr id="1032" name="Text Box 8"/>
          <p:cNvSpPr txBox="1">
            <a:spLocks noChangeArrowheads="1"/>
          </p:cNvSpPr>
          <p:nvPr/>
        </p:nvSpPr>
        <p:spPr bwMode="auto">
          <a:xfrm>
            <a:off x="304800" y="6172200"/>
            <a:ext cx="84582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1400" i="1" dirty="0">
                <a:solidFill>
                  <a:schemeClr val="bg1"/>
                </a:solidFill>
              </a:rPr>
              <a:t>Source: “Payday Loans, Inc.” Center for Responsible Lending (2011), and “Payday Loans, Uncertainty, and Discounting: Explaining Patterns of Borrowing, Repayment, and Default,” Paige </a:t>
            </a:r>
            <a:r>
              <a:rPr lang="en-US" sz="1400" i="1" dirty="0" err="1">
                <a:solidFill>
                  <a:schemeClr val="bg1"/>
                </a:solidFill>
              </a:rPr>
              <a:t>Skiva</a:t>
            </a:r>
            <a:r>
              <a:rPr lang="en-US" sz="1400" i="1" dirty="0">
                <a:solidFill>
                  <a:schemeClr val="bg1"/>
                </a:solidFill>
              </a:rPr>
              <a:t> and Jeremy </a:t>
            </a:r>
            <a:r>
              <a:rPr lang="en-US" sz="1400" i="1" dirty="0" err="1">
                <a:solidFill>
                  <a:schemeClr val="bg1"/>
                </a:solidFill>
              </a:rPr>
              <a:t>Tobacman</a:t>
            </a:r>
            <a:r>
              <a:rPr lang="en-US" sz="1400" i="1" dirty="0">
                <a:solidFill>
                  <a:schemeClr val="bg1"/>
                </a:solidFill>
              </a:rPr>
              <a:t>, (2008)</a:t>
            </a:r>
            <a:r>
              <a:rPr lang="en-US" sz="1400" dirty="0">
                <a:solidFill>
                  <a:schemeClr val="bg1"/>
                </a:solidFill>
              </a:rPr>
              <a:t> </a:t>
            </a:r>
          </a:p>
        </p:txBody>
      </p:sp>
    </p:spTree>
    <p:extLst>
      <p:ext uri="{BB962C8B-B14F-4D97-AF65-F5344CB8AC3E}">
        <p14:creationId xmlns:p14="http://schemas.microsoft.com/office/powerpoint/2010/main" val="31007629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8458200" cy="990600"/>
          </a:xfrm>
        </p:spPr>
        <p:txBody>
          <a:bodyPr>
            <a:normAutofit fontScale="90000"/>
          </a:bodyPr>
          <a:lstStyle/>
          <a:p>
            <a:r>
              <a:rPr lang="en-US" sz="5000" dirty="0" smtClean="0">
                <a:latin typeface="Arial Black" pitchFamily="34" charset="0"/>
                <a:ea typeface="Segoe UI" pitchFamily="34" charset="0"/>
                <a:cs typeface="Segoe UI" pitchFamily="34" charset="0"/>
              </a:rPr>
              <a:t>What Others Are Saying…</a:t>
            </a:r>
            <a:endParaRPr lang="en-US" sz="5000" dirty="0">
              <a:solidFill>
                <a:schemeClr val="accent2"/>
              </a:solidFill>
              <a:latin typeface="Arial Black" pitchFamily="34" charset="0"/>
              <a:ea typeface="Segoe UI" pitchFamily="34" charset="0"/>
              <a:cs typeface="Segoe UI" pitchFamily="34" charset="0"/>
            </a:endParaRPr>
          </a:p>
        </p:txBody>
      </p:sp>
      <p:sp>
        <p:nvSpPr>
          <p:cNvPr id="2" name="Content Placeholder 1"/>
          <p:cNvSpPr>
            <a:spLocks noGrp="1"/>
          </p:cNvSpPr>
          <p:nvPr>
            <p:ph sz="quarter" idx="1"/>
          </p:nvPr>
        </p:nvSpPr>
        <p:spPr>
          <a:xfrm>
            <a:off x="304800" y="1828800"/>
            <a:ext cx="7315200" cy="4495800"/>
          </a:xfrm>
        </p:spPr>
        <p:txBody>
          <a:bodyPr>
            <a:normAutofit fontScale="55000" lnSpcReduction="20000"/>
          </a:bodyPr>
          <a:lstStyle/>
          <a:p>
            <a:pPr marL="0" indent="0">
              <a:buNone/>
            </a:pPr>
            <a:r>
              <a:rPr lang="en-US" sz="7200" i="1" dirty="0"/>
              <a:t>“This legalized form of loan-sharking exploits hard-working families who find themselves in a temporary cash shortage with few convenient or accessible options</a:t>
            </a:r>
            <a:r>
              <a:rPr lang="en-US" sz="7200" i="1" dirty="0" smtClean="0"/>
              <a:t>.“</a:t>
            </a:r>
            <a:r>
              <a:rPr lang="en-US" sz="7200" dirty="0" smtClean="0"/>
              <a:t/>
            </a:r>
            <a:br>
              <a:rPr lang="en-US" sz="7200" dirty="0" smtClean="0"/>
            </a:br>
            <a:r>
              <a:rPr lang="en-US" sz="5100" dirty="0" smtClean="0"/>
              <a:t/>
            </a:r>
            <a:br>
              <a:rPr lang="en-US" sz="5100" dirty="0" smtClean="0"/>
            </a:br>
            <a:r>
              <a:rPr lang="en-US" sz="5100" dirty="0" smtClean="0"/>
              <a:t>--</a:t>
            </a:r>
            <a:r>
              <a:rPr lang="en-US" sz="5100" dirty="0"/>
              <a:t>Julian Bond, Civil Rights Leader, former Georgia State Senator</a:t>
            </a:r>
          </a:p>
          <a:p>
            <a:pPr marL="0" indent="0">
              <a:buNone/>
            </a:pPr>
            <a:r>
              <a:rPr lang="en-US" sz="7000" i="1" dirty="0">
                <a:latin typeface="Segoe UI" pitchFamily="34" charset="0"/>
                <a:ea typeface="Segoe UI" pitchFamily="34" charset="0"/>
                <a:cs typeface="Segoe UI" pitchFamily="34" charset="0"/>
              </a:rPr>
              <a:t/>
            </a:r>
            <a:br>
              <a:rPr lang="en-US" sz="7000" i="1" dirty="0">
                <a:latin typeface="Segoe UI" pitchFamily="34" charset="0"/>
                <a:ea typeface="Segoe UI" pitchFamily="34" charset="0"/>
                <a:cs typeface="Segoe UI" pitchFamily="34" charset="0"/>
              </a:rPr>
            </a:br>
            <a:r>
              <a:rPr lang="en-US" sz="4400" i="1" dirty="0" smtClean="0"/>
              <a:t> </a:t>
            </a:r>
          </a:p>
          <a:p>
            <a:endParaRPr lang="en-US" dirty="0" smtClean="0"/>
          </a:p>
          <a:p>
            <a:endParaRPr lang="en-US" dirty="0"/>
          </a:p>
        </p:txBody>
      </p:sp>
      <p:sp>
        <p:nvSpPr>
          <p:cNvPr id="4" name="Rectangle 1"/>
          <p:cNvSpPr>
            <a:spLocks noChangeArrowheads="1"/>
          </p:cNvSpPr>
          <p:nvPr/>
        </p:nvSpPr>
        <p:spPr bwMode="auto">
          <a:xfrm>
            <a:off x="0" y="-184666"/>
            <a:ext cx="2616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a:t>
            </a:r>
          </a:p>
        </p:txBody>
      </p:sp>
      <p:pic>
        <p:nvPicPr>
          <p:cNvPr id="9219" name="Picture 3" descr="http://www.responsiblelending.org/payday-lending/tools-resources/images/bo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0974" y="1905000"/>
            <a:ext cx="1869259"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7992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0"/>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66D63F9A-A19C-4FC0-A9D9-F029618DA9B6}" type="slidenum">
              <a:rPr lang="en-US" sz="1200" smtClean="0">
                <a:latin typeface="Arial Black" pitchFamily="34" charset="0"/>
              </a:rPr>
              <a:pPr eaLnBrk="1" hangingPunct="1"/>
              <a:t>23</a:t>
            </a:fld>
            <a:endParaRPr lang="en-US" sz="1200" smtClean="0">
              <a:latin typeface="Arial Black" pitchFamily="34" charset="0"/>
            </a:endParaRPr>
          </a:p>
        </p:txBody>
      </p:sp>
      <p:sp>
        <p:nvSpPr>
          <p:cNvPr id="2052" name="Title 1"/>
          <p:cNvSpPr>
            <a:spLocks noGrp="1"/>
          </p:cNvSpPr>
          <p:nvPr>
            <p:ph type="title"/>
          </p:nvPr>
        </p:nvSpPr>
        <p:spPr/>
        <p:txBody>
          <a:bodyPr/>
          <a:lstStyle/>
          <a:p>
            <a:endParaRPr lang="en-US" smtClean="0"/>
          </a:p>
        </p:txBody>
      </p:sp>
      <p:graphicFrame>
        <p:nvGraphicFramePr>
          <p:cNvPr id="2050" name="Content Placeholder 3"/>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3338" name="Acrobat Document" r:id="rId4" imgW="7543665" imgH="5829300" progId="AcroExch.Document.7">
                  <p:embed/>
                </p:oleObj>
              </mc:Choice>
              <mc:Fallback>
                <p:oleObj name="Acrobat Document" r:id="rId4" imgW="7543665" imgH="582930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9" name="AutoShape 7"/>
          <p:cNvSpPr>
            <a:spLocks noChangeArrowheads="1"/>
          </p:cNvSpPr>
          <p:nvPr/>
        </p:nvSpPr>
        <p:spPr bwMode="auto">
          <a:xfrm>
            <a:off x="2209800" y="914400"/>
            <a:ext cx="381000" cy="381000"/>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p>
        </p:txBody>
      </p:sp>
      <p:sp>
        <p:nvSpPr>
          <p:cNvPr id="3080" name="AutoShape 8"/>
          <p:cNvSpPr>
            <a:spLocks noChangeArrowheads="1"/>
          </p:cNvSpPr>
          <p:nvPr/>
        </p:nvSpPr>
        <p:spPr bwMode="auto">
          <a:xfrm>
            <a:off x="1752600" y="3581400"/>
            <a:ext cx="381000" cy="381000"/>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p>
        </p:txBody>
      </p:sp>
      <p:sp>
        <p:nvSpPr>
          <p:cNvPr id="3081" name="AutoShape 9"/>
          <p:cNvSpPr>
            <a:spLocks noChangeArrowheads="1"/>
          </p:cNvSpPr>
          <p:nvPr/>
        </p:nvSpPr>
        <p:spPr bwMode="auto">
          <a:xfrm>
            <a:off x="6400800" y="2514600"/>
            <a:ext cx="381000" cy="381000"/>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p>
        </p:txBody>
      </p:sp>
      <p:grpSp>
        <p:nvGrpSpPr>
          <p:cNvPr id="2056" name="Group 12"/>
          <p:cNvGrpSpPr>
            <a:grpSpLocks/>
          </p:cNvGrpSpPr>
          <p:nvPr/>
        </p:nvGrpSpPr>
        <p:grpSpPr bwMode="auto">
          <a:xfrm>
            <a:off x="5029200" y="6096000"/>
            <a:ext cx="3200400" cy="274638"/>
            <a:chOff x="3168" y="3840"/>
            <a:chExt cx="2016" cy="173"/>
          </a:xfrm>
        </p:grpSpPr>
        <p:sp>
          <p:nvSpPr>
            <p:cNvPr id="3082" name="AutoShape 10"/>
            <p:cNvSpPr>
              <a:spLocks noChangeArrowheads="1"/>
            </p:cNvSpPr>
            <p:nvPr/>
          </p:nvSpPr>
          <p:spPr bwMode="auto">
            <a:xfrm>
              <a:off x="3168" y="3840"/>
              <a:ext cx="192" cy="144"/>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p>
          </p:txBody>
        </p:sp>
        <p:sp>
          <p:nvSpPr>
            <p:cNvPr id="2058" name="Text Box 11"/>
            <p:cNvSpPr txBox="1">
              <a:spLocks noChangeArrowheads="1"/>
            </p:cNvSpPr>
            <p:nvPr/>
          </p:nvSpPr>
          <p:spPr bwMode="auto">
            <a:xfrm>
              <a:off x="3312" y="3840"/>
              <a:ext cx="18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1200" b="1">
                  <a:solidFill>
                    <a:srgbClr val="FF0000"/>
                  </a:solidFill>
                </a:rPr>
                <a:t>Rate cap approved by voters at ballot</a:t>
              </a:r>
            </a:p>
          </p:txBody>
        </p:sp>
      </p:grpSp>
    </p:spTree>
    <p:extLst>
      <p:ext uri="{BB962C8B-B14F-4D97-AF65-F5344CB8AC3E}">
        <p14:creationId xmlns:p14="http://schemas.microsoft.com/office/powerpoint/2010/main" val="1120306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3AD1A799-47B0-41BD-B421-B4C5BE17271F}" type="slidenum">
              <a:rPr lang="en-US" sz="1200" smtClean="0">
                <a:latin typeface="Arial Black" pitchFamily="34" charset="0"/>
              </a:rPr>
              <a:pPr eaLnBrk="1" hangingPunct="1"/>
              <a:t>24</a:t>
            </a:fld>
            <a:endParaRPr lang="en-US" sz="1200" smtClean="0">
              <a:latin typeface="Arial Black" pitchFamily="34" charset="0"/>
            </a:endParaRPr>
          </a:p>
        </p:txBody>
      </p:sp>
      <p:sp>
        <p:nvSpPr>
          <p:cNvPr id="20483" name="Title 1"/>
          <p:cNvSpPr>
            <a:spLocks noGrp="1"/>
          </p:cNvSpPr>
          <p:nvPr>
            <p:ph type="title"/>
          </p:nvPr>
        </p:nvSpPr>
        <p:spPr/>
        <p:txBody>
          <a:bodyPr/>
          <a:lstStyle/>
          <a:p>
            <a:endParaRPr lang="en-US" smtClean="0"/>
          </a:p>
        </p:txBody>
      </p:sp>
      <p:sp>
        <p:nvSpPr>
          <p:cNvPr id="20484" name="Content Placeholder 2"/>
          <p:cNvSpPr>
            <a:spLocks noGrp="1"/>
          </p:cNvSpPr>
          <p:nvPr>
            <p:ph idx="1"/>
          </p:nvPr>
        </p:nvSpPr>
        <p:spPr/>
        <p:txBody>
          <a:bodyPr/>
          <a:lstStyle/>
          <a:p>
            <a:endParaRPr lang="en-US" smtClean="0"/>
          </a:p>
        </p:txBody>
      </p:sp>
      <p:sp>
        <p:nvSpPr>
          <p:cNvPr id="4" name="Rectangle 3"/>
          <p:cNvSpPr/>
          <p:nvPr/>
        </p:nvSpPr>
        <p:spPr>
          <a:xfrm>
            <a:off x="0" y="0"/>
            <a:ext cx="9144000" cy="6858000"/>
          </a:xfrm>
          <a:prstGeom prst="rect">
            <a:avLst/>
          </a:prstGeom>
          <a:solidFill>
            <a:schemeClr val="tx2">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6" name="Picture 7" descr="Cartoon%20-%20Loopho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 y="-13447"/>
            <a:ext cx="9135960" cy="687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18580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Rectangle 10"/>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06D29C4A-B86B-474B-B772-587EB55D5C05}" type="slidenum">
              <a:rPr lang="en-US" sz="1200" smtClean="0">
                <a:latin typeface="Arial Black" pitchFamily="34" charset="0"/>
              </a:rPr>
              <a:pPr eaLnBrk="1" hangingPunct="1"/>
              <a:t>25</a:t>
            </a:fld>
            <a:endParaRPr lang="en-US" sz="1200" smtClean="0">
              <a:latin typeface="Arial Black" pitchFamily="34" charset="0"/>
            </a:endParaRPr>
          </a:p>
        </p:txBody>
      </p:sp>
      <p:sp>
        <p:nvSpPr>
          <p:cNvPr id="3076" name="Title 1"/>
          <p:cNvSpPr>
            <a:spLocks noGrp="1"/>
          </p:cNvSpPr>
          <p:nvPr>
            <p:ph type="title"/>
          </p:nvPr>
        </p:nvSpPr>
        <p:spPr/>
        <p:txBody>
          <a:bodyPr/>
          <a:lstStyle/>
          <a:p>
            <a:r>
              <a:rPr lang="en-US" smtClean="0"/>
              <a:t>Car Title Loans</a:t>
            </a:r>
          </a:p>
        </p:txBody>
      </p:sp>
      <p:graphicFrame>
        <p:nvGraphicFramePr>
          <p:cNvPr id="3074" name="Content Placeholder 5"/>
          <p:cNvGraphicFramePr>
            <a:graphicFrameLocks noGrp="1" noChangeAspect="1"/>
          </p:cNvGraphicFramePr>
          <p:nvPr>
            <p:ph idx="1"/>
          </p:nvPr>
        </p:nvGraphicFramePr>
        <p:xfrm>
          <a:off x="0" y="0"/>
          <a:ext cx="9144000" cy="6829425"/>
        </p:xfrm>
        <a:graphic>
          <a:graphicData uri="http://schemas.openxmlformats.org/presentationml/2006/ole">
            <mc:AlternateContent xmlns:mc="http://schemas.openxmlformats.org/markup-compatibility/2006">
              <mc:Choice xmlns:v="urn:schemas-microsoft-com:vml" Requires="v">
                <p:oleObj spid="_x0000_s11322" name="Acrobat Document" r:id="rId4" imgW="7543665" imgH="5829300" progId="AcroExch.Document.7">
                  <p:embed/>
                </p:oleObj>
              </mc:Choice>
              <mc:Fallback>
                <p:oleObj name="Acrobat Document" r:id="rId4" imgW="7543665" imgH="582930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2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1" name="AutoShape 5"/>
          <p:cNvSpPr>
            <a:spLocks noChangeArrowheads="1"/>
          </p:cNvSpPr>
          <p:nvPr/>
        </p:nvSpPr>
        <p:spPr bwMode="auto">
          <a:xfrm>
            <a:off x="2209800" y="914400"/>
            <a:ext cx="381000" cy="381000"/>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p>
        </p:txBody>
      </p:sp>
      <p:grpSp>
        <p:nvGrpSpPr>
          <p:cNvPr id="3078" name="Group 6"/>
          <p:cNvGrpSpPr>
            <a:grpSpLocks/>
          </p:cNvGrpSpPr>
          <p:nvPr/>
        </p:nvGrpSpPr>
        <p:grpSpPr bwMode="auto">
          <a:xfrm>
            <a:off x="4724400" y="6324600"/>
            <a:ext cx="3200400" cy="274638"/>
            <a:chOff x="3168" y="3840"/>
            <a:chExt cx="2016" cy="173"/>
          </a:xfrm>
        </p:grpSpPr>
        <p:sp>
          <p:nvSpPr>
            <p:cNvPr id="4103" name="AutoShape 7"/>
            <p:cNvSpPr>
              <a:spLocks noChangeArrowheads="1"/>
            </p:cNvSpPr>
            <p:nvPr/>
          </p:nvSpPr>
          <p:spPr bwMode="auto">
            <a:xfrm>
              <a:off x="3168" y="3840"/>
              <a:ext cx="192" cy="144"/>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p>
          </p:txBody>
        </p:sp>
        <p:sp>
          <p:nvSpPr>
            <p:cNvPr id="3080" name="Text Box 8"/>
            <p:cNvSpPr txBox="1">
              <a:spLocks noChangeArrowheads="1"/>
            </p:cNvSpPr>
            <p:nvPr/>
          </p:nvSpPr>
          <p:spPr bwMode="auto">
            <a:xfrm>
              <a:off x="3312" y="3840"/>
              <a:ext cx="18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1200" b="1">
                  <a:solidFill>
                    <a:srgbClr val="FF0000"/>
                  </a:solidFill>
                </a:rPr>
                <a:t> Approved by voters at ballot</a:t>
              </a:r>
            </a:p>
          </p:txBody>
        </p:sp>
      </p:grpSp>
    </p:spTree>
    <p:extLst>
      <p:ext uri="{BB962C8B-B14F-4D97-AF65-F5344CB8AC3E}">
        <p14:creationId xmlns:p14="http://schemas.microsoft.com/office/powerpoint/2010/main" val="2096781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8458200" cy="990600"/>
          </a:xfrm>
        </p:spPr>
        <p:txBody>
          <a:bodyPr>
            <a:noAutofit/>
          </a:bodyPr>
          <a:lstStyle/>
          <a:p>
            <a:r>
              <a:rPr lang="en-US" b="1" dirty="0" smtClean="0">
                <a:latin typeface="Arial Black" pitchFamily="34" charset="0"/>
                <a:ea typeface="Segoe UI" pitchFamily="34" charset="0"/>
                <a:cs typeface="Segoe UI" pitchFamily="34" charset="0"/>
              </a:rPr>
              <a:t>Payday Lender Disclaimer</a:t>
            </a:r>
            <a:endParaRPr lang="en-US" b="1" dirty="0">
              <a:latin typeface="Arial Black" pitchFamily="34" charset="0"/>
              <a:ea typeface="Segoe UI" pitchFamily="34" charset="0"/>
              <a:cs typeface="Segoe UI" pitchFamily="34" charset="0"/>
            </a:endParaRPr>
          </a:p>
        </p:txBody>
      </p:sp>
      <p:sp>
        <p:nvSpPr>
          <p:cNvPr id="2" name="Content Placeholder 1"/>
          <p:cNvSpPr>
            <a:spLocks noGrp="1"/>
          </p:cNvSpPr>
          <p:nvPr>
            <p:ph sz="quarter" idx="1"/>
          </p:nvPr>
        </p:nvSpPr>
        <p:spPr>
          <a:xfrm>
            <a:off x="304800" y="1828800"/>
            <a:ext cx="8686800" cy="4495800"/>
          </a:xfrm>
        </p:spPr>
        <p:txBody>
          <a:bodyPr>
            <a:normAutofit/>
          </a:bodyPr>
          <a:lstStyle/>
          <a:p>
            <a:pPr marL="0" indent="0">
              <a:buNone/>
            </a:pPr>
            <a:r>
              <a:rPr lang="en-US" sz="7000" i="1" dirty="0">
                <a:latin typeface="Segoe UI" pitchFamily="34" charset="0"/>
                <a:ea typeface="Segoe UI" pitchFamily="34" charset="0"/>
                <a:cs typeface="Segoe UI" pitchFamily="34" charset="0"/>
              </a:rPr>
              <a:t/>
            </a:r>
            <a:br>
              <a:rPr lang="en-US" sz="7000" i="1" dirty="0">
                <a:latin typeface="Segoe UI" pitchFamily="34" charset="0"/>
                <a:ea typeface="Segoe UI" pitchFamily="34" charset="0"/>
                <a:cs typeface="Segoe UI" pitchFamily="34" charset="0"/>
              </a:rPr>
            </a:br>
            <a:r>
              <a:rPr lang="en-US" sz="4400" i="1" dirty="0" smtClean="0"/>
              <a:t> </a:t>
            </a:r>
          </a:p>
          <a:p>
            <a:endParaRPr lang="en-US" dirty="0" smtClean="0"/>
          </a:p>
          <a:p>
            <a:endParaRPr lang="en-US" dirty="0"/>
          </a:p>
        </p:txBody>
      </p:sp>
      <p:sp>
        <p:nvSpPr>
          <p:cNvPr id="4" name="Content Placeholder 1"/>
          <p:cNvSpPr txBox="1">
            <a:spLocks/>
          </p:cNvSpPr>
          <p:nvPr/>
        </p:nvSpPr>
        <p:spPr>
          <a:xfrm>
            <a:off x="457200" y="1600200"/>
            <a:ext cx="5334000" cy="4876800"/>
          </a:xfrm>
          <a:prstGeom prst="rect">
            <a:avLst/>
          </a:prstGeom>
        </p:spPr>
        <p:txBody>
          <a:bodyPr vert="horz">
            <a:normAutofit fontScale="250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buNone/>
            </a:pPr>
            <a:r>
              <a:rPr lang="en-US" sz="11100" dirty="0" smtClean="0">
                <a:solidFill>
                  <a:schemeClr val="tx2"/>
                </a:solidFill>
                <a:latin typeface="Tw Cen MT (Body)"/>
                <a:ea typeface="Segoe UI" pitchFamily="34" charset="0"/>
                <a:cs typeface="Segoe UI" pitchFamily="34" charset="0"/>
              </a:rPr>
              <a:t>	</a:t>
            </a:r>
            <a:r>
              <a:rPr lang="en-US" sz="14400" u="sng" dirty="0" smtClean="0">
                <a:solidFill>
                  <a:schemeClr val="tx2"/>
                </a:solidFill>
                <a:latin typeface="Tw Cen MT (Body)"/>
                <a:ea typeface="Segoe UI" pitchFamily="34" charset="0"/>
                <a:cs typeface="Segoe UI" pitchFamily="34" charset="0"/>
              </a:rPr>
              <a:t>Customer </a:t>
            </a:r>
            <a:r>
              <a:rPr lang="en-US" sz="14400" u="sng" dirty="0" smtClean="0">
                <a:solidFill>
                  <a:schemeClr val="tx2"/>
                </a:solidFill>
                <a:latin typeface="Tw Cen MT (Body)"/>
                <a:ea typeface="Segoe UI" pitchFamily="34" charset="0"/>
                <a:cs typeface="Segoe UI" pitchFamily="34" charset="0"/>
              </a:rPr>
              <a:t>Notice</a:t>
            </a:r>
            <a:r>
              <a:rPr lang="en-US" sz="14400" dirty="0" smtClean="0">
                <a:solidFill>
                  <a:schemeClr val="tx2"/>
                </a:solidFill>
                <a:latin typeface="Tw Cen MT (Body)"/>
                <a:ea typeface="Segoe UI" pitchFamily="34" charset="0"/>
                <a:cs typeface="Segoe UI" pitchFamily="34" charset="0"/>
              </a:rPr>
              <a:t/>
            </a:r>
            <a:br>
              <a:rPr lang="en-US" sz="14400" dirty="0" smtClean="0">
                <a:solidFill>
                  <a:schemeClr val="tx2"/>
                </a:solidFill>
                <a:latin typeface="Tw Cen MT (Body)"/>
                <a:ea typeface="Segoe UI" pitchFamily="34" charset="0"/>
                <a:cs typeface="Segoe UI" pitchFamily="34" charset="0"/>
              </a:rPr>
            </a:br>
            <a:r>
              <a:rPr lang="en-US" sz="14400" dirty="0" smtClean="0">
                <a:solidFill>
                  <a:schemeClr val="tx2"/>
                </a:solidFill>
                <a:latin typeface="Tw Cen MT (Body)"/>
                <a:ea typeface="Segoe UI" pitchFamily="34" charset="0"/>
                <a:cs typeface="Segoe UI" pitchFamily="34" charset="0"/>
              </a:rPr>
              <a:t/>
            </a:r>
            <a:br>
              <a:rPr lang="en-US" sz="14400" dirty="0" smtClean="0">
                <a:solidFill>
                  <a:schemeClr val="tx2"/>
                </a:solidFill>
                <a:latin typeface="Tw Cen MT (Body)"/>
                <a:ea typeface="Segoe UI" pitchFamily="34" charset="0"/>
                <a:cs typeface="Segoe UI" pitchFamily="34" charset="0"/>
              </a:rPr>
            </a:br>
            <a:r>
              <a:rPr lang="en-US" sz="14400" dirty="0" smtClean="0">
                <a:solidFill>
                  <a:schemeClr val="tx2"/>
                </a:solidFill>
                <a:latin typeface="Tw Cen MT (Body)"/>
                <a:ea typeface="Segoe UI" pitchFamily="34" charset="0"/>
                <a:cs typeface="Segoe UI" pitchFamily="34" charset="0"/>
              </a:rPr>
              <a:t>Payday </a:t>
            </a:r>
            <a:r>
              <a:rPr lang="en-US" sz="14400" dirty="0">
                <a:solidFill>
                  <a:schemeClr val="tx2"/>
                </a:solidFill>
                <a:latin typeface="Tw Cen MT (Body)"/>
                <a:ea typeface="Segoe UI" pitchFamily="34" charset="0"/>
                <a:cs typeface="Segoe UI" pitchFamily="34" charset="0"/>
              </a:rPr>
              <a:t>advances should be used for short-term financial needs only, not as a long-term financial solution. Customers with credit difficulties should seek credit counseling. </a:t>
            </a:r>
          </a:p>
          <a:p>
            <a:pPr marL="0" indent="0">
              <a:buFont typeface="Wingdings"/>
              <a:buNone/>
            </a:pPr>
            <a:r>
              <a:rPr lang="en-US" sz="11100" i="1" dirty="0" smtClean="0">
                <a:latin typeface="Tw Cen MT (Body)"/>
                <a:ea typeface="Segoe UI" pitchFamily="34" charset="0"/>
                <a:cs typeface="Segoe UI" pitchFamily="34" charset="0"/>
              </a:rPr>
              <a:t/>
            </a:r>
            <a:br>
              <a:rPr lang="en-US" sz="11100" i="1" dirty="0" smtClean="0">
                <a:latin typeface="Tw Cen MT (Body)"/>
                <a:ea typeface="Segoe UI" pitchFamily="34" charset="0"/>
                <a:cs typeface="Segoe UI" pitchFamily="34" charset="0"/>
              </a:rPr>
            </a:br>
            <a:r>
              <a:rPr lang="en-US" sz="4400" i="1" dirty="0" smtClean="0"/>
              <a:t> </a:t>
            </a:r>
          </a:p>
          <a:p>
            <a:endParaRPr lang="en-US" dirty="0" smtClean="0"/>
          </a:p>
          <a:p>
            <a:endParaRPr lang="en-US"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43130">
            <a:off x="5947914" y="2256317"/>
            <a:ext cx="2532510" cy="315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7908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8458200" cy="990600"/>
          </a:xfrm>
        </p:spPr>
        <p:txBody>
          <a:bodyPr>
            <a:noAutofit/>
          </a:bodyPr>
          <a:lstStyle/>
          <a:p>
            <a:r>
              <a:rPr lang="en-US" b="1" dirty="0" smtClean="0">
                <a:latin typeface="Arial Black" pitchFamily="34" charset="0"/>
                <a:ea typeface="Segoe UI" pitchFamily="34" charset="0"/>
                <a:cs typeface="Segoe UI" pitchFamily="34" charset="0"/>
              </a:rPr>
              <a:t>Alternatives</a:t>
            </a:r>
            <a:endParaRPr lang="en-US" b="1" dirty="0">
              <a:latin typeface="Arial Black" pitchFamily="34" charset="0"/>
              <a:ea typeface="Segoe UI" pitchFamily="34" charset="0"/>
              <a:cs typeface="Segoe UI" pitchFamily="34" charset="0"/>
            </a:endParaRPr>
          </a:p>
        </p:txBody>
      </p:sp>
      <p:sp>
        <p:nvSpPr>
          <p:cNvPr id="2" name="Content Placeholder 1"/>
          <p:cNvSpPr>
            <a:spLocks noGrp="1"/>
          </p:cNvSpPr>
          <p:nvPr>
            <p:ph sz="quarter" idx="1"/>
          </p:nvPr>
        </p:nvSpPr>
        <p:spPr>
          <a:xfrm>
            <a:off x="304800" y="1828800"/>
            <a:ext cx="8686800" cy="4495800"/>
          </a:xfrm>
        </p:spPr>
        <p:txBody>
          <a:bodyPr>
            <a:normAutofit/>
          </a:bodyPr>
          <a:lstStyle/>
          <a:p>
            <a:pPr marL="0" indent="0">
              <a:buNone/>
            </a:pPr>
            <a:r>
              <a:rPr lang="en-US" sz="7000" i="1" dirty="0">
                <a:latin typeface="Segoe UI" pitchFamily="34" charset="0"/>
                <a:ea typeface="Segoe UI" pitchFamily="34" charset="0"/>
                <a:cs typeface="Segoe UI" pitchFamily="34" charset="0"/>
              </a:rPr>
              <a:t/>
            </a:r>
            <a:br>
              <a:rPr lang="en-US" sz="7000" i="1" dirty="0">
                <a:latin typeface="Segoe UI" pitchFamily="34" charset="0"/>
                <a:ea typeface="Segoe UI" pitchFamily="34" charset="0"/>
                <a:cs typeface="Segoe UI" pitchFamily="34" charset="0"/>
              </a:rPr>
            </a:br>
            <a:r>
              <a:rPr lang="en-US" sz="4400" i="1" dirty="0" smtClean="0"/>
              <a:t> </a:t>
            </a:r>
          </a:p>
          <a:p>
            <a:endParaRPr lang="en-US" dirty="0" smtClean="0"/>
          </a:p>
          <a:p>
            <a:endParaRPr lang="en-US" dirty="0"/>
          </a:p>
        </p:txBody>
      </p:sp>
      <p:sp>
        <p:nvSpPr>
          <p:cNvPr id="4" name="Content Placeholder 1"/>
          <p:cNvSpPr txBox="1">
            <a:spLocks/>
          </p:cNvSpPr>
          <p:nvPr/>
        </p:nvSpPr>
        <p:spPr>
          <a:xfrm>
            <a:off x="457200" y="1752600"/>
            <a:ext cx="8458200" cy="4724400"/>
          </a:xfrm>
          <a:prstGeom prst="rect">
            <a:avLst/>
          </a:prstGeom>
        </p:spPr>
        <p:txBody>
          <a:bodyPr vert="horz">
            <a:normAutofit fontScale="700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pitchFamily="2" charset="2"/>
              <a:buChar char="Ø"/>
            </a:pPr>
            <a:r>
              <a:rPr lang="en-US" sz="4400" b="1" dirty="0"/>
              <a:t>Contact </a:t>
            </a:r>
            <a:r>
              <a:rPr lang="en-US" sz="4400" b="1" dirty="0" smtClean="0"/>
              <a:t>an accredited credit counseling agency</a:t>
            </a:r>
            <a:endParaRPr lang="en-US" sz="4400" dirty="0" smtClean="0"/>
          </a:p>
          <a:p>
            <a:pPr>
              <a:buFont typeface="Wingdings" pitchFamily="2" charset="2"/>
              <a:buChar char="Ø"/>
            </a:pPr>
            <a:r>
              <a:rPr lang="en-US" sz="4400" b="1" dirty="0" smtClean="0"/>
              <a:t>Shop around</a:t>
            </a:r>
          </a:p>
          <a:p>
            <a:pPr>
              <a:buFont typeface="Wingdings" pitchFamily="2" charset="2"/>
              <a:buChar char="Ø"/>
            </a:pPr>
            <a:r>
              <a:rPr lang="en-US" sz="4400" b="1" dirty="0" smtClean="0"/>
              <a:t>Ask </a:t>
            </a:r>
            <a:r>
              <a:rPr lang="en-US" sz="4400" b="1" dirty="0"/>
              <a:t>your bank about overdraft </a:t>
            </a:r>
            <a:r>
              <a:rPr lang="en-US" sz="4400" b="1" dirty="0" smtClean="0"/>
              <a:t>protection </a:t>
            </a:r>
            <a:endParaRPr lang="en-US" sz="4400" b="1" dirty="0"/>
          </a:p>
          <a:p>
            <a:pPr>
              <a:buFont typeface="Wingdings" pitchFamily="2" charset="2"/>
              <a:buChar char="Ø"/>
            </a:pPr>
            <a:r>
              <a:rPr lang="en-US" sz="4400" b="1" dirty="0" smtClean="0"/>
              <a:t>Make </a:t>
            </a:r>
            <a:r>
              <a:rPr lang="en-US" sz="4400" b="1" dirty="0"/>
              <a:t>arrangements with </a:t>
            </a:r>
            <a:r>
              <a:rPr lang="en-US" sz="4400" b="1" dirty="0" smtClean="0"/>
              <a:t>creditors</a:t>
            </a:r>
          </a:p>
          <a:p>
            <a:pPr>
              <a:buFont typeface="Wingdings" pitchFamily="2" charset="2"/>
              <a:buChar char="Ø"/>
            </a:pPr>
            <a:r>
              <a:rPr lang="en-US" sz="4400" b="1" dirty="0" smtClean="0"/>
              <a:t>Borrow </a:t>
            </a:r>
            <a:r>
              <a:rPr lang="en-US" sz="4400" b="1" dirty="0"/>
              <a:t>from friends or relatives or seek assistance </a:t>
            </a:r>
            <a:r>
              <a:rPr lang="en-US" sz="4400" b="1" dirty="0" smtClean="0"/>
              <a:t>from religious </a:t>
            </a:r>
            <a:r>
              <a:rPr lang="en-US" sz="4400" b="1" dirty="0"/>
              <a:t>institutions or social service agencies </a:t>
            </a:r>
            <a:endParaRPr lang="en-US" sz="4400" b="1" dirty="0" smtClean="0"/>
          </a:p>
          <a:p>
            <a:pPr>
              <a:buFont typeface="Wingdings" pitchFamily="2" charset="2"/>
              <a:buChar char="Ø"/>
            </a:pPr>
            <a:r>
              <a:rPr lang="en-US" sz="4400" b="1" dirty="0" smtClean="0"/>
              <a:t>If </a:t>
            </a:r>
            <a:r>
              <a:rPr lang="en-US" sz="4400" b="1" dirty="0"/>
              <a:t>worse comes to worst, compare the cost of late </a:t>
            </a:r>
            <a:r>
              <a:rPr lang="en-US" sz="4400" b="1" dirty="0" smtClean="0"/>
              <a:t>fees</a:t>
            </a:r>
            <a:r>
              <a:rPr lang="en-US" sz="4400" dirty="0"/>
              <a:t> </a:t>
            </a:r>
            <a:r>
              <a:rPr lang="en-US" sz="4400" dirty="0" smtClean="0"/>
              <a:t>(</a:t>
            </a:r>
            <a:r>
              <a:rPr lang="en-US" sz="4400" dirty="0" smtClean="0"/>
              <a:t>A </a:t>
            </a:r>
            <a:r>
              <a:rPr lang="en-US" sz="4400" dirty="0" smtClean="0"/>
              <a:t>onetime late </a:t>
            </a:r>
            <a:r>
              <a:rPr lang="en-US" sz="4400" dirty="0"/>
              <a:t>fee is </a:t>
            </a:r>
            <a:r>
              <a:rPr lang="en-US" sz="4400" dirty="0" smtClean="0"/>
              <a:t>much cheaper than repeat fees to a payday </a:t>
            </a:r>
            <a:r>
              <a:rPr lang="en-US" sz="4400" dirty="0" smtClean="0"/>
              <a:t>lender)</a:t>
            </a:r>
            <a:r>
              <a:rPr lang="en-US" sz="4400" i="1" dirty="0" smtClean="0"/>
              <a:t> </a:t>
            </a:r>
            <a:endParaRPr lang="en-US" sz="4400" i="1" dirty="0" smtClean="0"/>
          </a:p>
          <a:p>
            <a:endParaRPr lang="en-US" dirty="0" smtClean="0"/>
          </a:p>
          <a:p>
            <a:endParaRPr lang="en-US" dirty="0"/>
          </a:p>
        </p:txBody>
      </p:sp>
    </p:spTree>
    <p:extLst>
      <p:ext uri="{BB962C8B-B14F-4D97-AF65-F5344CB8AC3E}">
        <p14:creationId xmlns:p14="http://schemas.microsoft.com/office/powerpoint/2010/main" val="656388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457200"/>
            <a:ext cx="9067800" cy="5334000"/>
            <a:chOff x="0" y="11953"/>
            <a:chExt cx="9144000" cy="4915647"/>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5825" b="25590"/>
            <a:stretch/>
          </p:blipFill>
          <p:spPr>
            <a:xfrm>
              <a:off x="2667001" y="11953"/>
              <a:ext cx="4049728" cy="2372568"/>
            </a:xfrm>
            <a:prstGeom prst="rect">
              <a:avLst/>
            </a:prstGeom>
          </p:spPr>
        </p:pic>
        <p:sp>
          <p:nvSpPr>
            <p:cNvPr id="6" name="Text Placeholder 8"/>
            <p:cNvSpPr txBox="1">
              <a:spLocks/>
            </p:cNvSpPr>
            <p:nvPr/>
          </p:nvSpPr>
          <p:spPr>
            <a:xfrm>
              <a:off x="0" y="2514600"/>
              <a:ext cx="9144000" cy="114300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3200" b="1" dirty="0" smtClean="0">
                  <a:solidFill>
                    <a:schemeClr val="accent1"/>
                  </a:solidFill>
                  <a:latin typeface="Segoe UI" pitchFamily="34" charset="0"/>
                  <a:ea typeface="Segoe UI" pitchFamily="34" charset="0"/>
                  <a:cs typeface="Segoe UI" pitchFamily="34" charset="0"/>
                </a:rPr>
                <a:t>800.351.4195</a:t>
              </a:r>
            </a:p>
            <a:p>
              <a:pPr marL="0" indent="0" algn="ctr">
                <a:buNone/>
              </a:pPr>
              <a:r>
                <a:rPr lang="en-US" sz="3200" b="1" dirty="0" smtClean="0">
                  <a:solidFill>
                    <a:srgbClr val="426DA9"/>
                  </a:solidFill>
                  <a:latin typeface="Segoe UI" pitchFamily="34" charset="0"/>
                  <a:ea typeface="Segoe UI" pitchFamily="34" charset="0"/>
                  <a:cs typeface="Segoe UI" pitchFamily="34" charset="0"/>
                </a:rPr>
                <a:t>FairCredit.</a:t>
              </a:r>
              <a:r>
                <a:rPr lang="en-US" sz="3200" b="1" dirty="0" smtClean="0">
                  <a:solidFill>
                    <a:schemeClr val="accent1"/>
                  </a:solidFill>
                  <a:latin typeface="Segoe UI" pitchFamily="34" charset="0"/>
                  <a:ea typeface="Segoe UI" pitchFamily="34" charset="0"/>
                  <a:cs typeface="Segoe UI" pitchFamily="34" charset="0"/>
                </a:rPr>
                <a:t>org</a:t>
              </a:r>
            </a:p>
            <a:p>
              <a:pPr marL="0" indent="0" algn="ctr">
                <a:buNone/>
              </a:pPr>
              <a:endParaRPr lang="en-US" dirty="0"/>
            </a:p>
          </p:txBody>
        </p:sp>
        <p:pic>
          <p:nvPicPr>
            <p:cNvPr id="9" name="Picture 8"/>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048000" y="3683000"/>
              <a:ext cx="584200" cy="584200"/>
            </a:xfrm>
            <a:prstGeom prst="rect">
              <a:avLst/>
            </a:prstGeom>
          </p:spPr>
        </p:pic>
        <p:sp>
          <p:nvSpPr>
            <p:cNvPr id="10" name="TextBox 9"/>
            <p:cNvSpPr txBox="1"/>
            <p:nvPr/>
          </p:nvSpPr>
          <p:spPr>
            <a:xfrm>
              <a:off x="3701469" y="3790434"/>
              <a:ext cx="3699590" cy="425456"/>
            </a:xfrm>
            <a:prstGeom prst="rect">
              <a:avLst/>
            </a:prstGeom>
            <a:noFill/>
          </p:spPr>
          <p:txBody>
            <a:bodyPr wrap="square" rtlCol="0">
              <a:spAutoFit/>
            </a:bodyPr>
            <a:lstStyle/>
            <a:p>
              <a:r>
                <a:rPr lang="en-US" sz="2400" b="1" dirty="0" smtClean="0">
                  <a:solidFill>
                    <a:schemeClr val="accent2"/>
                  </a:solidFill>
                  <a:latin typeface="Segoe UI" pitchFamily="34" charset="0"/>
                  <a:ea typeface="Segoe UI" pitchFamily="34" charset="0"/>
                  <a:cs typeface="Segoe UI" pitchFamily="34" charset="0"/>
                </a:rPr>
                <a:t>facebook.com/</a:t>
              </a:r>
              <a:r>
                <a:rPr lang="en-US" sz="2400" b="1" dirty="0" err="1" smtClean="0">
                  <a:solidFill>
                    <a:schemeClr val="accent2"/>
                  </a:solidFill>
                  <a:latin typeface="Segoe UI" pitchFamily="34" charset="0"/>
                  <a:ea typeface="Segoe UI" pitchFamily="34" charset="0"/>
                  <a:cs typeface="Segoe UI" pitchFamily="34" charset="0"/>
                </a:rPr>
                <a:t>faircredit</a:t>
              </a:r>
              <a:endParaRPr lang="en-US" sz="2400" b="1" dirty="0">
                <a:solidFill>
                  <a:schemeClr val="accent2"/>
                </a:solidFill>
              </a:endParaRPr>
            </a:p>
          </p:txBody>
        </p:sp>
        <p:pic>
          <p:nvPicPr>
            <p:cNvPr id="11" name="Picture 10"/>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048000" y="4343400"/>
              <a:ext cx="584200" cy="584200"/>
            </a:xfrm>
            <a:prstGeom prst="rect">
              <a:avLst/>
            </a:prstGeom>
          </p:spPr>
        </p:pic>
        <p:sp>
          <p:nvSpPr>
            <p:cNvPr id="12" name="TextBox 11"/>
            <p:cNvSpPr txBox="1"/>
            <p:nvPr/>
          </p:nvSpPr>
          <p:spPr>
            <a:xfrm>
              <a:off x="3747648" y="4450834"/>
              <a:ext cx="2775531" cy="425456"/>
            </a:xfrm>
            <a:prstGeom prst="rect">
              <a:avLst/>
            </a:prstGeom>
            <a:noFill/>
          </p:spPr>
          <p:txBody>
            <a:bodyPr wrap="square" rtlCol="0">
              <a:spAutoFit/>
            </a:bodyPr>
            <a:lstStyle/>
            <a:p>
              <a:r>
                <a:rPr lang="en-US" sz="2400" b="1" dirty="0" err="1" smtClean="0">
                  <a:solidFill>
                    <a:schemeClr val="accent2"/>
                  </a:solidFill>
                  <a:latin typeface="Segoe UI" pitchFamily="34" charset="0"/>
                  <a:ea typeface="Segoe UI" pitchFamily="34" charset="0"/>
                  <a:cs typeface="Segoe UI" pitchFamily="34" charset="0"/>
                </a:rPr>
                <a:t>aaafaircredit</a:t>
              </a:r>
              <a:endParaRPr lang="en-US" sz="2400" b="1" dirty="0">
                <a:solidFill>
                  <a:schemeClr val="accent2"/>
                </a:solidFill>
                <a:latin typeface="Segoe UI" pitchFamily="34" charset="0"/>
                <a:ea typeface="Segoe UI" pitchFamily="34" charset="0"/>
                <a:cs typeface="Segoe UI" pitchFamily="34" charset="0"/>
              </a:endParaRPr>
            </a:p>
          </p:txBody>
        </p:sp>
      </p:grpSp>
    </p:spTree>
    <p:extLst>
      <p:ext uri="{BB962C8B-B14F-4D97-AF65-F5344CB8AC3E}">
        <p14:creationId xmlns:p14="http://schemas.microsoft.com/office/powerpoint/2010/main" val="39575538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latin typeface="Arial Black" pitchFamily="34" charset="0"/>
                <a:ea typeface="Segoe UI" pitchFamily="34" charset="0"/>
                <a:cs typeface="Segoe UI" pitchFamily="34" charset="0"/>
              </a:rPr>
              <a:t>Our Mission</a:t>
            </a:r>
            <a:endParaRPr lang="en-US" sz="4800" dirty="0">
              <a:solidFill>
                <a:schemeClr val="accent2"/>
              </a:solidFill>
              <a:latin typeface="Arial Black" pitchFamily="34" charset="0"/>
              <a:ea typeface="Segoe UI" pitchFamily="34" charset="0"/>
              <a:cs typeface="Segoe UI" pitchFamily="34" charset="0"/>
            </a:endParaRPr>
          </a:p>
        </p:txBody>
      </p:sp>
      <p:sp>
        <p:nvSpPr>
          <p:cNvPr id="2" name="Content Placeholder 1"/>
          <p:cNvSpPr>
            <a:spLocks noGrp="1"/>
          </p:cNvSpPr>
          <p:nvPr>
            <p:ph sz="quarter" idx="1"/>
          </p:nvPr>
        </p:nvSpPr>
        <p:spPr>
          <a:xfrm>
            <a:off x="533400" y="1600200"/>
            <a:ext cx="8305800" cy="4495800"/>
          </a:xfrm>
        </p:spPr>
        <p:txBody>
          <a:bodyPr>
            <a:normAutofit fontScale="92500" lnSpcReduction="20000"/>
          </a:bodyPr>
          <a:lstStyle/>
          <a:p>
            <a:pPr marL="0" indent="0" algn="ctr">
              <a:buNone/>
            </a:pPr>
            <a:r>
              <a:rPr lang="en-US" sz="4000" i="1" dirty="0" smtClean="0"/>
              <a:t/>
            </a:r>
            <a:br>
              <a:rPr lang="en-US" sz="4000" i="1" dirty="0" smtClean="0"/>
            </a:br>
            <a:r>
              <a:rPr lang="en-US" sz="4800" dirty="0" smtClean="0">
                <a:latin typeface="Segoe UI" pitchFamily="34" charset="0"/>
                <a:ea typeface="Segoe UI" pitchFamily="34" charset="0"/>
                <a:cs typeface="Segoe UI" pitchFamily="34" charset="0"/>
              </a:rPr>
              <a:t>Help individuals and families achieve lasting financial stability through programs and services that incorporate five key principles: Learn, Earn, Save, Invest and Protect.</a:t>
            </a:r>
          </a:p>
          <a:p>
            <a:pPr marL="0" indent="0">
              <a:buNone/>
            </a:pPr>
            <a:r>
              <a:rPr lang="en-US" sz="4400" dirty="0" smtClean="0"/>
              <a:t> </a:t>
            </a:r>
          </a:p>
          <a:p>
            <a:endParaRPr lang="en-US" dirty="0" smtClean="0"/>
          </a:p>
          <a:p>
            <a:endParaRPr lang="en-US" dirty="0"/>
          </a:p>
        </p:txBody>
      </p:sp>
    </p:spTree>
    <p:extLst>
      <p:ext uri="{BB962C8B-B14F-4D97-AF65-F5344CB8AC3E}">
        <p14:creationId xmlns:p14="http://schemas.microsoft.com/office/powerpoint/2010/main" val="38000552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smtClean="0">
                <a:latin typeface="Arial Black" pitchFamily="34" charset="0"/>
              </a:rPr>
              <a:t>About Us</a:t>
            </a:r>
            <a:endParaRPr lang="en-US" sz="4800" dirty="0">
              <a:solidFill>
                <a:schemeClr val="accent2"/>
              </a:solidFill>
              <a:latin typeface="Arial Black" pitchFamily="34" charset="0"/>
            </a:endParaRPr>
          </a:p>
        </p:txBody>
      </p:sp>
      <p:pic>
        <p:nvPicPr>
          <p:cNvPr id="2053" name="Picture 5" descr="C:\Documents and Settings\PrestonCochrane\Desktop\Registered_60x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605" y="4957697"/>
            <a:ext cx="1346200" cy="1346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70605" y="6303897"/>
            <a:ext cx="1346200" cy="430887"/>
          </a:xfrm>
          <a:prstGeom prst="rect">
            <a:avLst/>
          </a:prstGeom>
          <a:noFill/>
        </p:spPr>
        <p:txBody>
          <a:bodyPr wrap="square" rtlCol="0">
            <a:spAutoFit/>
          </a:bodyPr>
          <a:lstStyle/>
          <a:p>
            <a:pPr algn="ctr"/>
            <a:r>
              <a:rPr lang="en-US" sz="1100" b="1" dirty="0" smtClean="0">
                <a:solidFill>
                  <a:schemeClr val="bg1">
                    <a:lumMod val="10000"/>
                  </a:schemeClr>
                </a:solidFill>
              </a:rPr>
              <a:t>ISO 9001:2008</a:t>
            </a:r>
          </a:p>
          <a:p>
            <a:pPr algn="ctr"/>
            <a:r>
              <a:rPr lang="en-US" sz="1100" b="1" dirty="0" smtClean="0">
                <a:solidFill>
                  <a:schemeClr val="bg1">
                    <a:lumMod val="10000"/>
                  </a:schemeClr>
                </a:solidFill>
              </a:rPr>
              <a:t>FS 59910</a:t>
            </a:r>
            <a:endParaRPr lang="en-US" sz="1100" b="1" dirty="0">
              <a:solidFill>
                <a:schemeClr val="bg1">
                  <a:lumMod val="10000"/>
                </a:schemeClr>
              </a:solidFill>
            </a:endParaRPr>
          </a:p>
        </p:txBody>
      </p:sp>
      <p:pic>
        <p:nvPicPr>
          <p:cNvPr id="2054" name="Picture 6" descr="C:\Documents and Settings\PrestonCochrane\Desktop\My Documents\ACCPros\Logo\Logo-with Tex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3112731"/>
            <a:ext cx="2514600" cy="148780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Documents and Settings\PrestonCochrane\Desktop\cbbb-badge-horz.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981199"/>
            <a:ext cx="1843201" cy="6927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Documents and Settings\PrestonCochrane\Desktop\cbbb-accred-a-plu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6912" y="1981199"/>
            <a:ext cx="734387" cy="7343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C:\Documents and Settings\PrestonCochrane\Desktop\logo_uw-uws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5398" y="1722603"/>
            <a:ext cx="2072023" cy="1196455"/>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Documents and Settings\PrestonCochrane\Desktop\My Documents\Utah Saves\Utah Saves\Logos\New AS Logos\Utah Saves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98201" y="4957697"/>
            <a:ext cx="3100778" cy="137587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Documents and Settings\PrestonCochrane\Desktop\fheo125.bm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0605" y="3254306"/>
            <a:ext cx="1346200" cy="1442357"/>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Documents and Settings\PrestonCochrane\Desktop\imagesCA0D2KAP.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6963" y="1722603"/>
            <a:ext cx="1533483" cy="125018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Documents and Settings\PrestonCochrane\Desktop\My Documents\Utah Council on Financial and Economic Education\Believe Campaign\Logos\Bill Bug.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11440" y="3082251"/>
            <a:ext cx="1879938" cy="1786465"/>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Users\prestoncochrane\Desktop\My Documents\Best of State\BOSMedalWinnerT04.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67038" y="5143462"/>
            <a:ext cx="1169439" cy="146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3775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8232648" cy="990600"/>
          </a:xfrm>
        </p:spPr>
        <p:txBody>
          <a:bodyPr>
            <a:normAutofit/>
          </a:bodyPr>
          <a:lstStyle/>
          <a:p>
            <a:r>
              <a:rPr lang="en-US" sz="4800" dirty="0" smtClean="0">
                <a:latin typeface="Arial Black" pitchFamily="34" charset="0"/>
              </a:rPr>
              <a:t>Strategic Initiatives</a:t>
            </a:r>
            <a:endParaRPr lang="en-US" sz="4800" dirty="0">
              <a:solidFill>
                <a:schemeClr val="accent2"/>
              </a:solidFill>
              <a:latin typeface="Arial Black" pitchFamily="34" charset="0"/>
            </a:endParaRPr>
          </a:p>
        </p:txBody>
      </p:sp>
      <p:pic>
        <p:nvPicPr>
          <p:cNvPr id="14" name="Picture 2" descr="C:\Documents and Settings\PrestonCochrane\Desktop\My Documents\My Credit Plan\MCP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 y="2244959"/>
            <a:ext cx="2981601" cy="11353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Documents and Settings\PrestonCochrane\Desktop\My Documents\Utah Council on Financial and Economic Education\Believe Campaign\Logos\Bill Bu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1919473"/>
            <a:ext cx="1910289" cy="18153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adesviis\Inetpub\wwwroot\taxhelputah.org\images\logo_EIKISI.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3819" y="4572000"/>
            <a:ext cx="211455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C:\Documents and Settings\PrestonCochrane\Desktop\My Documents\Utah Saves\Utah Saves\Logos\New AS Logos\Utah Saves 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400" y="1935480"/>
            <a:ext cx="2679700" cy="11890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Documents and Settings\PrestonCochrane\Desktop\FairCredit Branding\Financial Scholars Program\FCT_Scholars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4511254"/>
            <a:ext cx="2679700" cy="150854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179721" y="3734780"/>
            <a:ext cx="2895599" cy="369332"/>
          </a:xfrm>
          <a:prstGeom prst="rect">
            <a:avLst/>
          </a:prstGeom>
          <a:noFill/>
        </p:spPr>
        <p:txBody>
          <a:bodyPr wrap="square" rtlCol="0">
            <a:spAutoFit/>
          </a:bodyPr>
          <a:lstStyle/>
          <a:p>
            <a:pPr algn="ctr"/>
            <a:r>
              <a:rPr lang="en-US" b="1" dirty="0" smtClean="0">
                <a:solidFill>
                  <a:schemeClr val="accent1"/>
                </a:solidFill>
              </a:rPr>
              <a:t>believeinyourfuture.org</a:t>
            </a:r>
            <a:endParaRPr lang="en-US" b="1" dirty="0">
              <a:solidFill>
                <a:schemeClr val="accent1"/>
              </a:solidFill>
            </a:endParaRPr>
          </a:p>
        </p:txBody>
      </p:sp>
      <p:sp>
        <p:nvSpPr>
          <p:cNvPr id="21" name="TextBox 20"/>
          <p:cNvSpPr txBox="1"/>
          <p:nvPr/>
        </p:nvSpPr>
        <p:spPr>
          <a:xfrm>
            <a:off x="6248400" y="3130358"/>
            <a:ext cx="2679700" cy="369332"/>
          </a:xfrm>
          <a:prstGeom prst="rect">
            <a:avLst/>
          </a:prstGeom>
          <a:noFill/>
        </p:spPr>
        <p:txBody>
          <a:bodyPr wrap="square" rtlCol="0">
            <a:spAutoFit/>
          </a:bodyPr>
          <a:lstStyle/>
          <a:p>
            <a:pPr algn="ctr"/>
            <a:r>
              <a:rPr lang="en-US" b="1" dirty="0" smtClean="0">
                <a:solidFill>
                  <a:schemeClr val="accent1"/>
                </a:solidFill>
              </a:rPr>
              <a:t>utahsaves.org</a:t>
            </a:r>
            <a:endParaRPr lang="en-US" b="1" dirty="0">
              <a:solidFill>
                <a:schemeClr val="accent1"/>
              </a:solidFill>
            </a:endParaRPr>
          </a:p>
        </p:txBody>
      </p:sp>
      <p:sp>
        <p:nvSpPr>
          <p:cNvPr id="22" name="TextBox 21"/>
          <p:cNvSpPr txBox="1"/>
          <p:nvPr/>
        </p:nvSpPr>
        <p:spPr>
          <a:xfrm>
            <a:off x="3438099" y="6053714"/>
            <a:ext cx="2114550" cy="369332"/>
          </a:xfrm>
          <a:prstGeom prst="rect">
            <a:avLst/>
          </a:prstGeom>
          <a:noFill/>
        </p:spPr>
        <p:txBody>
          <a:bodyPr wrap="square" rtlCol="0">
            <a:spAutoFit/>
          </a:bodyPr>
          <a:lstStyle/>
          <a:p>
            <a:pPr algn="ctr"/>
            <a:r>
              <a:rPr lang="en-US" b="1" dirty="0" smtClean="0">
                <a:solidFill>
                  <a:schemeClr val="accent1"/>
                </a:solidFill>
              </a:rPr>
              <a:t>utahtaxhelp.org</a:t>
            </a:r>
            <a:endParaRPr lang="en-US" b="1" dirty="0">
              <a:solidFill>
                <a:schemeClr val="accent1"/>
              </a:solidFill>
            </a:endParaRPr>
          </a:p>
        </p:txBody>
      </p:sp>
      <p:sp>
        <p:nvSpPr>
          <p:cNvPr id="23" name="TextBox 22"/>
          <p:cNvSpPr txBox="1"/>
          <p:nvPr/>
        </p:nvSpPr>
        <p:spPr>
          <a:xfrm>
            <a:off x="6248400" y="6042591"/>
            <a:ext cx="2656089" cy="369332"/>
          </a:xfrm>
          <a:prstGeom prst="rect">
            <a:avLst/>
          </a:prstGeom>
          <a:noFill/>
        </p:spPr>
        <p:txBody>
          <a:bodyPr wrap="square" rtlCol="0">
            <a:spAutoFit/>
          </a:bodyPr>
          <a:lstStyle/>
          <a:p>
            <a:pPr algn="ctr"/>
            <a:r>
              <a:rPr lang="en-US" b="1" dirty="0" smtClean="0">
                <a:solidFill>
                  <a:schemeClr val="accent1"/>
                </a:solidFill>
              </a:rPr>
              <a:t>faircredit.org</a:t>
            </a:r>
            <a:endParaRPr lang="en-US" b="1" dirty="0">
              <a:solidFill>
                <a:schemeClr val="accent1"/>
              </a:solidFill>
            </a:endParaRPr>
          </a:p>
        </p:txBody>
      </p:sp>
      <p:pic>
        <p:nvPicPr>
          <p:cNvPr id="1843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243" y="4511254"/>
            <a:ext cx="3025478" cy="908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74808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ousehold Indebtedness Rat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3781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0214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ersonal Saving R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3781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1782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smtClean="0">
                <a:latin typeface="Arial Black" pitchFamily="34" charset="0"/>
                <a:ea typeface="Segoe UI" pitchFamily="34" charset="0"/>
                <a:cs typeface="Segoe UI" pitchFamily="34" charset="0"/>
              </a:rPr>
              <a:t>What is a Payday Loan?</a:t>
            </a:r>
            <a:endParaRPr lang="en-US" b="1" dirty="0">
              <a:latin typeface="Arial Black" pitchFamily="34" charset="0"/>
              <a:ea typeface="Segoe UI" pitchFamily="34" charset="0"/>
              <a:cs typeface="Segoe UI" pitchFamily="34" charset="0"/>
            </a:endParaRPr>
          </a:p>
        </p:txBody>
      </p:sp>
      <p:sp>
        <p:nvSpPr>
          <p:cNvPr id="6" name="Content Placeholder 5"/>
          <p:cNvSpPr>
            <a:spLocks noGrp="1"/>
          </p:cNvSpPr>
          <p:nvPr>
            <p:ph sz="quarter" idx="2"/>
          </p:nvPr>
        </p:nvSpPr>
        <p:spPr>
          <a:xfrm>
            <a:off x="609600" y="1676400"/>
            <a:ext cx="8382000" cy="4724400"/>
          </a:xfrm>
        </p:spPr>
        <p:txBody>
          <a:bodyPr>
            <a:noAutofit/>
          </a:bodyPr>
          <a:lstStyle/>
          <a:p>
            <a:pPr>
              <a:lnSpc>
                <a:spcPct val="150000"/>
              </a:lnSpc>
              <a:buFont typeface="Arial" pitchFamily="34" charset="0"/>
              <a:buChar char="•"/>
            </a:pPr>
            <a:r>
              <a:rPr lang="en-US" sz="3200" dirty="0" smtClean="0"/>
              <a:t>Small consumer loan</a:t>
            </a:r>
          </a:p>
          <a:p>
            <a:pPr>
              <a:lnSpc>
                <a:spcPct val="150000"/>
              </a:lnSpc>
              <a:buFont typeface="Arial" pitchFamily="34" charset="0"/>
              <a:buChar char="•"/>
            </a:pPr>
            <a:r>
              <a:rPr lang="en-US" sz="3200" dirty="0" smtClean="0"/>
              <a:t>Secured by borrower’s post-dated  check</a:t>
            </a:r>
          </a:p>
          <a:p>
            <a:pPr>
              <a:lnSpc>
                <a:spcPct val="150000"/>
              </a:lnSpc>
              <a:buFont typeface="Arial" pitchFamily="34" charset="0"/>
              <a:buChar char="•"/>
            </a:pPr>
            <a:r>
              <a:rPr lang="en-US" sz="3200" dirty="0" smtClean="0"/>
              <a:t>Due back in single balloon payment</a:t>
            </a:r>
          </a:p>
          <a:p>
            <a:pPr>
              <a:lnSpc>
                <a:spcPct val="150000"/>
              </a:lnSpc>
              <a:buFont typeface="Arial" pitchFamily="34" charset="0"/>
              <a:buChar char="•"/>
            </a:pPr>
            <a:r>
              <a:rPr lang="en-US" sz="3200" dirty="0" smtClean="0"/>
              <a:t>Short-term loan (2 weeks)</a:t>
            </a:r>
          </a:p>
          <a:p>
            <a:pPr>
              <a:lnSpc>
                <a:spcPct val="150000"/>
              </a:lnSpc>
              <a:buFont typeface="Arial" pitchFamily="34" charset="0"/>
              <a:buChar char="•"/>
            </a:pPr>
            <a:r>
              <a:rPr lang="en-US" sz="3200" dirty="0" smtClean="0"/>
              <a:t>Triple digit APR (400%)</a:t>
            </a:r>
          </a:p>
          <a:p>
            <a:pPr>
              <a:lnSpc>
                <a:spcPct val="150000"/>
              </a:lnSpc>
            </a:pPr>
            <a:endParaRPr lang="en-US" sz="2600" i="1" dirty="0"/>
          </a:p>
        </p:txBody>
      </p:sp>
    </p:spTree>
    <p:extLst>
      <p:ext uri="{BB962C8B-B14F-4D97-AF65-F5344CB8AC3E}">
        <p14:creationId xmlns:p14="http://schemas.microsoft.com/office/powerpoint/2010/main" val="8483876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yday-Loans-Trap_01.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64741" cy="6858000"/>
          </a:xfrm>
          <a:prstGeom prst="rect">
            <a:avLst/>
          </a:prstGeom>
        </p:spPr>
      </p:pic>
    </p:spTree>
    <p:extLst>
      <p:ext uri="{BB962C8B-B14F-4D97-AF65-F5344CB8AC3E}">
        <p14:creationId xmlns:p14="http://schemas.microsoft.com/office/powerpoint/2010/main" val="17492070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FCF Corporate Colors">
      <a:dk1>
        <a:srgbClr val="76881D"/>
      </a:dk1>
      <a:lt1>
        <a:srgbClr val="EEECE1"/>
      </a:lt1>
      <a:dk2>
        <a:srgbClr val="76881D"/>
      </a:dk2>
      <a:lt2>
        <a:srgbClr val="EEECE1"/>
      </a:lt2>
      <a:accent1>
        <a:srgbClr val="426DA9"/>
      </a:accent1>
      <a:accent2>
        <a:srgbClr val="73531D"/>
      </a:accent2>
      <a:accent3>
        <a:srgbClr val="B36924"/>
      </a:accent3>
      <a:accent4>
        <a:srgbClr val="776E64"/>
      </a:accent4>
      <a:accent5>
        <a:srgbClr val="924C2E"/>
      </a:accent5>
      <a:accent6>
        <a:srgbClr val="C99700"/>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807</TotalTime>
  <Words>2334</Words>
  <Application>Microsoft Office PowerPoint</Application>
  <PresentationFormat>On-screen Show (4:3)</PresentationFormat>
  <Paragraphs>178</Paragraphs>
  <Slides>28</Slides>
  <Notes>20</Notes>
  <HiddenSlides>1</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Median</vt:lpstr>
      <vt:lpstr>Acrobat Document</vt:lpstr>
      <vt:lpstr>Payday LOANS  Short on Credit, Long on Debt</vt:lpstr>
      <vt:lpstr>DISCLAIMER</vt:lpstr>
      <vt:lpstr>Our Mission</vt:lpstr>
      <vt:lpstr>About Us</vt:lpstr>
      <vt:lpstr>Strategic Initiatives</vt:lpstr>
      <vt:lpstr>PowerPoint Presentation</vt:lpstr>
      <vt:lpstr>PowerPoint Presentation</vt:lpstr>
      <vt:lpstr>What is a Payday Loan?</vt:lpstr>
      <vt:lpstr>PowerPoint Presentation</vt:lpstr>
      <vt:lpstr>Rinse, Wash, &amp; Repeat </vt:lpstr>
      <vt:lpstr>The Facts</vt:lpstr>
      <vt:lpstr>How Payday Lending Works</vt:lpstr>
      <vt:lpstr>The Cycle</vt:lpstr>
      <vt:lpstr>At the End of 12 Weeks</vt:lpstr>
      <vt:lpstr>How Much Interest to Borrow $500? </vt:lpstr>
      <vt:lpstr>PowerPoint Presentation</vt:lpstr>
      <vt:lpstr>Common Complaints</vt:lpstr>
      <vt:lpstr>Credit Effects</vt:lpstr>
      <vt:lpstr>Industry Research </vt:lpstr>
      <vt:lpstr>PowerPoint Presentation</vt:lpstr>
      <vt:lpstr>Nearly half of payday borrowers default within 2 years</vt:lpstr>
      <vt:lpstr>What Others Are Saying…</vt:lpstr>
      <vt:lpstr>PowerPoint Presentation</vt:lpstr>
      <vt:lpstr>PowerPoint Presentation</vt:lpstr>
      <vt:lpstr>Car Title Loans</vt:lpstr>
      <vt:lpstr>Payday Lender Disclaimer</vt:lpstr>
      <vt:lpstr>Alternatives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Rohn</dc:creator>
  <cp:lastModifiedBy>Preston Cochrane</cp:lastModifiedBy>
  <cp:revision>164</cp:revision>
  <dcterms:created xsi:type="dcterms:W3CDTF">2012-01-04T20:54:25Z</dcterms:created>
  <dcterms:modified xsi:type="dcterms:W3CDTF">2012-07-18T15:11:13Z</dcterms:modified>
</cp:coreProperties>
</file>