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265" r:id="rId2"/>
    <p:sldId id="447" r:id="rId3"/>
    <p:sldId id="449" r:id="rId4"/>
    <p:sldId id="450" r:id="rId5"/>
    <p:sldId id="443" r:id="rId6"/>
    <p:sldId id="448" r:id="rId7"/>
    <p:sldId id="451" r:id="rId8"/>
    <p:sldId id="421" r:id="rId9"/>
    <p:sldId id="418" r:id="rId10"/>
    <p:sldId id="419" r:id="rId11"/>
    <p:sldId id="452" r:id="rId12"/>
    <p:sldId id="453" r:id="rId13"/>
    <p:sldId id="458" r:id="rId14"/>
    <p:sldId id="459" r:id="rId15"/>
    <p:sldId id="456" r:id="rId16"/>
    <p:sldId id="406" r:id="rId17"/>
    <p:sldId id="407" r:id="rId18"/>
    <p:sldId id="403" r:id="rId19"/>
    <p:sldId id="460" r:id="rId20"/>
    <p:sldId id="461" r:id="rId21"/>
    <p:sldId id="425" r:id="rId22"/>
    <p:sldId id="427" r:id="rId23"/>
    <p:sldId id="455" r:id="rId24"/>
    <p:sldId id="432" r:id="rId25"/>
    <p:sldId id="457" r:id="rId26"/>
    <p:sldId id="433" r:id="rId27"/>
    <p:sldId id="416" r:id="rId28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2011\BEBR\ERG2011\Real&amp;NominalGraphsfor%20Res&amp;Non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2012\Consulting\CommerceCRG\Monthly\REO&amp;Foreclos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plotArea>
      <c:layout/>
      <c:lineChart>
        <c:grouping val="standard"/>
        <c:ser>
          <c:idx val="0"/>
          <c:order val="0"/>
          <c:tx>
            <c:strRef>
              <c:f>'\Backup\2009\BEBR\ERG\[Nonres&amp;ResReal$.xls]Sheet1'!$E$168</c:f>
              <c:strCache>
                <c:ptCount val="1"/>
                <c:pt idx="0">
                  <c:v>Residential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'\Backup\2009\BEBR\ERG\[Nonres&amp;ResReal$.xls]Sheet1'!$D$169:$D$210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'\Backup\2009\BEBR\ERG\[Nonres&amp;ResReal$.xls]Sheet1'!$E$169:$E$210</c:f>
              <c:numCache>
                <c:formatCode>General</c:formatCode>
                <c:ptCount val="42"/>
                <c:pt idx="0">
                  <c:v>736.46511627906978</c:v>
                </c:pt>
                <c:pt idx="1">
                  <c:v>996.95555555555541</c:v>
                </c:pt>
                <c:pt idx="2">
                  <c:v>1361.2941176470588</c:v>
                </c:pt>
                <c:pt idx="3">
                  <c:v>1200.0662576687164</c:v>
                </c:pt>
                <c:pt idx="4">
                  <c:v>1016.7094736842106</c:v>
                </c:pt>
                <c:pt idx="5">
                  <c:v>1355.7939393939394</c:v>
                </c:pt>
                <c:pt idx="6">
                  <c:v>2038.0396039603961</c:v>
                </c:pt>
                <c:pt idx="7">
                  <c:v>2828.4019138756125</c:v>
                </c:pt>
                <c:pt idx="8">
                  <c:v>2684.7207207207089</c:v>
                </c:pt>
                <c:pt idx="9">
                  <c:v>2131.6650406504064</c:v>
                </c:pt>
                <c:pt idx="10">
                  <c:v>1214.4307692307711</c:v>
                </c:pt>
                <c:pt idx="11">
                  <c:v>1218</c:v>
                </c:pt>
                <c:pt idx="12">
                  <c:v>868.46523076923086</c:v>
                </c:pt>
                <c:pt idx="13">
                  <c:v>1561.7941520467837</c:v>
                </c:pt>
                <c:pt idx="14">
                  <c:v>1774.4455555555608</c:v>
                </c:pt>
                <c:pt idx="15">
                  <c:v>1533.2470588235301</c:v>
                </c:pt>
                <c:pt idx="16">
                  <c:v>1512.984375</c:v>
                </c:pt>
                <c:pt idx="17">
                  <c:v>1012.8523929471032</c:v>
                </c:pt>
                <c:pt idx="18">
                  <c:v>813.97087378640765</c:v>
                </c:pt>
                <c:pt idx="19">
                  <c:v>853.55305164319304</c:v>
                </c:pt>
                <c:pt idx="20">
                  <c:v>1066.8317460317458</c:v>
                </c:pt>
                <c:pt idx="21">
                  <c:v>1433.6875</c:v>
                </c:pt>
                <c:pt idx="22">
                  <c:v>2009.4293333333328</c:v>
                </c:pt>
                <c:pt idx="23">
                  <c:v>2655.5930434782622</c:v>
                </c:pt>
                <c:pt idx="24">
                  <c:v>2963.7999999999997</c:v>
                </c:pt>
                <c:pt idx="25">
                  <c:v>3060.8439024390327</c:v>
                </c:pt>
                <c:pt idx="26">
                  <c:v>3383.8693069307024</c:v>
                </c:pt>
                <c:pt idx="27">
                  <c:v>3005.9466666666576</c:v>
                </c:pt>
                <c:pt idx="28">
                  <c:v>3237.2029143897994</c:v>
                </c:pt>
                <c:pt idx="29">
                  <c:v>3188.1684210526155</c:v>
                </c:pt>
                <c:pt idx="30">
                  <c:v>2920.6070588235302</c:v>
                </c:pt>
                <c:pt idx="31">
                  <c:v>3116.4639477977157</c:v>
                </c:pt>
                <c:pt idx="32">
                  <c:v>3267.6768982229387</c:v>
                </c:pt>
                <c:pt idx="33">
                  <c:v>3983.3764895330114</c:v>
                </c:pt>
                <c:pt idx="34">
                  <c:v>4404.1392366412401</c:v>
                </c:pt>
                <c:pt idx="35">
                  <c:v>5280.3782426778253</c:v>
                </c:pt>
                <c:pt idx="36">
                  <c:v>5074.2320302648204</c:v>
                </c:pt>
                <c:pt idx="37">
                  <c:v>4168.1931034482759</c:v>
                </c:pt>
                <c:pt idx="38">
                  <c:v>2098.9113300492772</c:v>
                </c:pt>
                <c:pt idx="39">
                  <c:v>1715.2315270935962</c:v>
                </c:pt>
                <c:pt idx="40">
                  <c:v>1695.1389236545679</c:v>
                </c:pt>
                <c:pt idx="41">
                  <c:v>1735</c:v>
                </c:pt>
              </c:numCache>
            </c:numRef>
          </c:val>
        </c:ser>
        <c:ser>
          <c:idx val="1"/>
          <c:order val="1"/>
          <c:tx>
            <c:strRef>
              <c:f>'\Backup\2009\BEBR\ERG\[Nonres&amp;ResReal$.xls]Sheet1'!$F$168</c:f>
              <c:strCache>
                <c:ptCount val="1"/>
                <c:pt idx="0">
                  <c:v>Nonresidential</c:v>
                </c:pt>
              </c:strCache>
            </c:strRef>
          </c:tx>
          <c:spPr>
            <a:ln w="50800">
              <a:solidFill>
                <a:schemeClr val="accent2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'\Backup\2009\BEBR\ERG\[Nonres&amp;ResReal$.xls]Sheet1'!$D$169:$D$210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'\Backup\2009\BEBR\ERG\[Nonres&amp;ResReal$.xls]Sheet1'!$F$169:$F$210</c:f>
              <c:numCache>
                <c:formatCode>General</c:formatCode>
                <c:ptCount val="42"/>
                <c:pt idx="0">
                  <c:v>549.51627906976751</c:v>
                </c:pt>
                <c:pt idx="1">
                  <c:v>685.68888888888955</c:v>
                </c:pt>
                <c:pt idx="2">
                  <c:v>525.41176470588232</c:v>
                </c:pt>
                <c:pt idx="3">
                  <c:v>748.73374233129084</c:v>
                </c:pt>
                <c:pt idx="4">
                  <c:v>744.47578947368686</c:v>
                </c:pt>
                <c:pt idx="5">
                  <c:v>805.84848484848487</c:v>
                </c:pt>
                <c:pt idx="6">
                  <c:v>871.49306930693069</c:v>
                </c:pt>
                <c:pt idx="7">
                  <c:v>1270.8382775119608</c:v>
                </c:pt>
                <c:pt idx="8">
                  <c:v>1238.4828828828829</c:v>
                </c:pt>
                <c:pt idx="9">
                  <c:v>1618.3886178861787</c:v>
                </c:pt>
                <c:pt idx="10">
                  <c:v>1278.9743589743578</c:v>
                </c:pt>
                <c:pt idx="11">
                  <c:v>1020.260465116279</c:v>
                </c:pt>
                <c:pt idx="12">
                  <c:v>1099.5729230769198</c:v>
                </c:pt>
                <c:pt idx="13">
                  <c:v>762.14035087719355</c:v>
                </c:pt>
                <c:pt idx="14">
                  <c:v>1207.1733333333245</c:v>
                </c:pt>
                <c:pt idx="15">
                  <c:v>1232.5465240641713</c:v>
                </c:pt>
                <c:pt idx="16">
                  <c:v>930.2052083333333</c:v>
                </c:pt>
                <c:pt idx="17">
                  <c:v>845.54357682619855</c:v>
                </c:pt>
                <c:pt idx="18">
                  <c:v>536.27475728155355</c:v>
                </c:pt>
                <c:pt idx="19">
                  <c:v>742.61784037558755</c:v>
                </c:pt>
                <c:pt idx="20">
                  <c:v>778.67301587301574</c:v>
                </c:pt>
                <c:pt idx="21">
                  <c:v>620.96249999999748</c:v>
                </c:pt>
                <c:pt idx="22">
                  <c:v>716.18400000000054</c:v>
                </c:pt>
                <c:pt idx="23">
                  <c:v>818.53130434782804</c:v>
                </c:pt>
                <c:pt idx="24">
                  <c:v>1322.8405063291141</c:v>
                </c:pt>
                <c:pt idx="25">
                  <c:v>1374.2934959349548</c:v>
                </c:pt>
                <c:pt idx="26">
                  <c:v>1530.4190099009911</c:v>
                </c:pt>
                <c:pt idx="27">
                  <c:v>2120.3253333333519</c:v>
                </c:pt>
                <c:pt idx="28">
                  <c:v>1698.5442622950798</c:v>
                </c:pt>
                <c:pt idx="29">
                  <c:v>1702.350877192983</c:v>
                </c:pt>
                <c:pt idx="30">
                  <c:v>1655.3882352941148</c:v>
                </c:pt>
                <c:pt idx="31">
                  <c:v>1284.8939641109298</c:v>
                </c:pt>
                <c:pt idx="32">
                  <c:v>1176.6785137318254</c:v>
                </c:pt>
                <c:pt idx="33">
                  <c:v>1330.3201288244748</c:v>
                </c:pt>
                <c:pt idx="34">
                  <c:v>1351.1432061068647</c:v>
                </c:pt>
                <c:pt idx="35">
                  <c:v>1379.1542538354204</c:v>
                </c:pt>
                <c:pt idx="36">
                  <c:v>1626.0479192938208</c:v>
                </c:pt>
                <c:pt idx="37">
                  <c:v>2157.0862068965516</c:v>
                </c:pt>
                <c:pt idx="38">
                  <c:v>2145.9886699507233</c:v>
                </c:pt>
                <c:pt idx="39">
                  <c:v>1080.2679802955658</c:v>
                </c:pt>
                <c:pt idx="40">
                  <c:v>940.15168961201448</c:v>
                </c:pt>
                <c:pt idx="41">
                  <c:v>1100</c:v>
                </c:pt>
              </c:numCache>
            </c:numRef>
          </c:val>
        </c:ser>
        <c:ser>
          <c:idx val="2"/>
          <c:order val="2"/>
          <c:tx>
            <c:strRef>
              <c:f>'\Backup\2009\BEBR\ERG\[Nonres&amp;ResReal$.xls]Sheet1'!$G$168</c:f>
              <c:strCache>
                <c:ptCount val="1"/>
                <c:pt idx="0">
                  <c:v>Total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'\Backup\2009\BEBR\ERG\[Nonres&amp;ResReal$.xls]Sheet1'!$D$169:$D$210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'\Backup\2009\BEBR\ERG\[Nonres&amp;ResReal$.xls]Sheet1'!$G$169:$G$210</c:f>
              <c:numCache>
                <c:formatCode>General</c:formatCode>
                <c:ptCount val="42"/>
                <c:pt idx="0">
                  <c:v>1285.9813953488372</c:v>
                </c:pt>
                <c:pt idx="1">
                  <c:v>1682.6444444444376</c:v>
                </c:pt>
                <c:pt idx="2">
                  <c:v>1886.705882352941</c:v>
                </c:pt>
                <c:pt idx="3">
                  <c:v>1948.8</c:v>
                </c:pt>
                <c:pt idx="4">
                  <c:v>1761.185263157895</c:v>
                </c:pt>
                <c:pt idx="5">
                  <c:v>2161.6424242424241</c:v>
                </c:pt>
                <c:pt idx="6">
                  <c:v>2909.5326732673266</c:v>
                </c:pt>
                <c:pt idx="7">
                  <c:v>4099.2401913875774</c:v>
                </c:pt>
                <c:pt idx="8">
                  <c:v>3923.2036036036034</c:v>
                </c:pt>
                <c:pt idx="9">
                  <c:v>3750.0536585366008</c:v>
                </c:pt>
                <c:pt idx="10">
                  <c:v>2493.4051282051378</c:v>
                </c:pt>
                <c:pt idx="11">
                  <c:v>2238.2604651162633</c:v>
                </c:pt>
                <c:pt idx="12">
                  <c:v>1968.0381538461561</c:v>
                </c:pt>
                <c:pt idx="13">
                  <c:v>2323.9345029239771</c:v>
                </c:pt>
                <c:pt idx="14">
                  <c:v>2981.6188888888887</c:v>
                </c:pt>
                <c:pt idx="15">
                  <c:v>2765.7935828877012</c:v>
                </c:pt>
                <c:pt idx="16">
                  <c:v>2443.1895833333342</c:v>
                </c:pt>
                <c:pt idx="17">
                  <c:v>1858.3959697733003</c:v>
                </c:pt>
                <c:pt idx="18">
                  <c:v>1350.2456310679611</c:v>
                </c:pt>
                <c:pt idx="19">
                  <c:v>1596.1708920187796</c:v>
                </c:pt>
                <c:pt idx="20">
                  <c:v>1845.5047619047664</c:v>
                </c:pt>
                <c:pt idx="21">
                  <c:v>2054.65</c:v>
                </c:pt>
                <c:pt idx="22">
                  <c:v>2725.6133333333519</c:v>
                </c:pt>
                <c:pt idx="23">
                  <c:v>3474.1243478260867</c:v>
                </c:pt>
                <c:pt idx="24">
                  <c:v>4286.640506329114</c:v>
                </c:pt>
                <c:pt idx="25">
                  <c:v>4435.1373983739813</c:v>
                </c:pt>
                <c:pt idx="26">
                  <c:v>4914.2883168316785</c:v>
                </c:pt>
                <c:pt idx="27">
                  <c:v>5126.2719999999999</c:v>
                </c:pt>
                <c:pt idx="28">
                  <c:v>4935.7471766848812</c:v>
                </c:pt>
                <c:pt idx="29">
                  <c:v>4890.5192982456147</c:v>
                </c:pt>
                <c:pt idx="30">
                  <c:v>4575.9952941176734</c:v>
                </c:pt>
                <c:pt idx="31">
                  <c:v>4401.3579119086435</c:v>
                </c:pt>
                <c:pt idx="32">
                  <c:v>4444.3554119547653</c:v>
                </c:pt>
                <c:pt idx="33">
                  <c:v>5313.6966183575123</c:v>
                </c:pt>
                <c:pt idx="34">
                  <c:v>5755.2824427480746</c:v>
                </c:pt>
                <c:pt idx="35">
                  <c:v>6659.5324965132504</c:v>
                </c:pt>
                <c:pt idx="36">
                  <c:v>6700.2799495586414</c:v>
                </c:pt>
                <c:pt idx="37">
                  <c:v>6325.2793103447966</c:v>
                </c:pt>
                <c:pt idx="38">
                  <c:v>4244.9000000000005</c:v>
                </c:pt>
                <c:pt idx="39">
                  <c:v>2795.4995073891723</c:v>
                </c:pt>
                <c:pt idx="40">
                  <c:v>2635.2906132665862</c:v>
                </c:pt>
                <c:pt idx="41">
                  <c:v>2835</c:v>
                </c:pt>
              </c:numCache>
            </c:numRef>
          </c:val>
        </c:ser>
        <c:marker val="1"/>
        <c:axId val="155108096"/>
        <c:axId val="155109632"/>
      </c:lineChart>
      <c:catAx>
        <c:axId val="155108096"/>
        <c:scaling>
          <c:orientation val="minMax"/>
        </c:scaling>
        <c:axPos val="b"/>
        <c:numFmt formatCode="General" sourceLinked="1"/>
        <c:tickLblPos val="nextTo"/>
        <c:txPr>
          <a:bodyPr rot="-1680000"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55109632"/>
        <c:crosses val="autoZero"/>
        <c:auto val="1"/>
        <c:lblAlgn val="ctr"/>
        <c:lblOffset val="100"/>
        <c:tickLblSkip val="2"/>
      </c:catAx>
      <c:valAx>
        <c:axId val="155109632"/>
        <c:scaling>
          <c:orientation val="minMax"/>
          <c:min val="0"/>
        </c:scaling>
        <c:axPos val="l"/>
        <c:majorGridlines/>
        <c:numFmt formatCode="&quot;$&quot;#,##0" sourceLinked="0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5510809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20076923076923112"/>
          <c:y val="0.9337263553262739"/>
          <c:w val="0.5872435897435897"/>
          <c:h val="4.9032265363381365E-2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Sheet1!$D$285</c:f>
              <c:strCache>
                <c:ptCount val="1"/>
              </c:strCache>
            </c:strRef>
          </c:tx>
          <c:spPr>
            <a:ln w="47625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Sheet1!$C$286:$C$417</c:f>
              <c:numCache>
                <c:formatCode>General</c:formatCode>
                <c:ptCount val="132"/>
                <c:pt idx="0">
                  <c:v>1979</c:v>
                </c:pt>
                <c:pt idx="4">
                  <c:v>1980</c:v>
                </c:pt>
                <c:pt idx="8">
                  <c:v>1981</c:v>
                </c:pt>
                <c:pt idx="12">
                  <c:v>1982</c:v>
                </c:pt>
                <c:pt idx="16">
                  <c:v>1983</c:v>
                </c:pt>
                <c:pt idx="20">
                  <c:v>1984</c:v>
                </c:pt>
                <c:pt idx="24">
                  <c:v>1985</c:v>
                </c:pt>
                <c:pt idx="28">
                  <c:v>1986</c:v>
                </c:pt>
                <c:pt idx="32">
                  <c:v>1987</c:v>
                </c:pt>
                <c:pt idx="36">
                  <c:v>1988</c:v>
                </c:pt>
                <c:pt idx="40">
                  <c:v>1989</c:v>
                </c:pt>
                <c:pt idx="44">
                  <c:v>1990</c:v>
                </c:pt>
                <c:pt idx="48">
                  <c:v>1991</c:v>
                </c:pt>
                <c:pt idx="52">
                  <c:v>1992</c:v>
                </c:pt>
                <c:pt idx="56">
                  <c:v>1993</c:v>
                </c:pt>
                <c:pt idx="60">
                  <c:v>1994</c:v>
                </c:pt>
                <c:pt idx="64">
                  <c:v>1995</c:v>
                </c:pt>
                <c:pt idx="68">
                  <c:v>1996</c:v>
                </c:pt>
                <c:pt idx="72">
                  <c:v>1997</c:v>
                </c:pt>
                <c:pt idx="76">
                  <c:v>1998</c:v>
                </c:pt>
                <c:pt idx="80">
                  <c:v>1999</c:v>
                </c:pt>
                <c:pt idx="84">
                  <c:v>2000</c:v>
                </c:pt>
                <c:pt idx="88">
                  <c:v>2001</c:v>
                </c:pt>
                <c:pt idx="92">
                  <c:v>2002</c:v>
                </c:pt>
                <c:pt idx="96">
                  <c:v>2003</c:v>
                </c:pt>
                <c:pt idx="100">
                  <c:v>2004</c:v>
                </c:pt>
                <c:pt idx="104">
                  <c:v>2005</c:v>
                </c:pt>
                <c:pt idx="108">
                  <c:v>2006</c:v>
                </c:pt>
                <c:pt idx="112">
                  <c:v>2007</c:v>
                </c:pt>
                <c:pt idx="116">
                  <c:v>2008</c:v>
                </c:pt>
                <c:pt idx="120">
                  <c:v>2009</c:v>
                </c:pt>
                <c:pt idx="124">
                  <c:v>2010</c:v>
                </c:pt>
                <c:pt idx="128">
                  <c:v>2011</c:v>
                </c:pt>
              </c:numCache>
            </c:numRef>
          </c:cat>
          <c:val>
            <c:numRef>
              <c:f>Sheet1!$D$286:$D$417</c:f>
              <c:numCache>
                <c:formatCode>0.00</c:formatCode>
                <c:ptCount val="132"/>
                <c:pt idx="0">
                  <c:v>0.11</c:v>
                </c:pt>
                <c:pt idx="1">
                  <c:v>0.12000000000000002</c:v>
                </c:pt>
                <c:pt idx="2">
                  <c:v>0.15000000000000013</c:v>
                </c:pt>
                <c:pt idx="3">
                  <c:v>0.19</c:v>
                </c:pt>
                <c:pt idx="4">
                  <c:v>0.22</c:v>
                </c:pt>
                <c:pt idx="5">
                  <c:v>0.22</c:v>
                </c:pt>
                <c:pt idx="6">
                  <c:v>0.29000000000000026</c:v>
                </c:pt>
                <c:pt idx="7">
                  <c:v>0.37000000000000027</c:v>
                </c:pt>
                <c:pt idx="8">
                  <c:v>0.52</c:v>
                </c:pt>
                <c:pt idx="9">
                  <c:v>0.47000000000000008</c:v>
                </c:pt>
                <c:pt idx="10">
                  <c:v>0.49000000000000027</c:v>
                </c:pt>
                <c:pt idx="11">
                  <c:v>0.62000000000000055</c:v>
                </c:pt>
                <c:pt idx="12">
                  <c:v>0.73000000000000054</c:v>
                </c:pt>
                <c:pt idx="13">
                  <c:v>0.76000000000000056</c:v>
                </c:pt>
                <c:pt idx="14">
                  <c:v>0.8</c:v>
                </c:pt>
                <c:pt idx="15">
                  <c:v>0.98</c:v>
                </c:pt>
                <c:pt idx="16">
                  <c:v>1.07</c:v>
                </c:pt>
                <c:pt idx="17">
                  <c:v>1.05</c:v>
                </c:pt>
                <c:pt idx="18">
                  <c:v>1</c:v>
                </c:pt>
                <c:pt idx="19">
                  <c:v>1.06</c:v>
                </c:pt>
                <c:pt idx="20">
                  <c:v>0.9</c:v>
                </c:pt>
                <c:pt idx="21">
                  <c:v>1.01</c:v>
                </c:pt>
                <c:pt idx="22">
                  <c:v>1.1499999999999988</c:v>
                </c:pt>
                <c:pt idx="23">
                  <c:v>1.21</c:v>
                </c:pt>
                <c:pt idx="24">
                  <c:v>1</c:v>
                </c:pt>
                <c:pt idx="25">
                  <c:v>1.0900000000000001</c:v>
                </c:pt>
                <c:pt idx="26">
                  <c:v>1.07</c:v>
                </c:pt>
                <c:pt idx="27">
                  <c:v>1.1599999999999988</c:v>
                </c:pt>
                <c:pt idx="28">
                  <c:v>1.31</c:v>
                </c:pt>
                <c:pt idx="29">
                  <c:v>1.5</c:v>
                </c:pt>
                <c:pt idx="30">
                  <c:v>1.34</c:v>
                </c:pt>
                <c:pt idx="31">
                  <c:v>1.4</c:v>
                </c:pt>
                <c:pt idx="32">
                  <c:v>1.6900000000000011</c:v>
                </c:pt>
                <c:pt idx="33">
                  <c:v>1.6600000000000001</c:v>
                </c:pt>
                <c:pt idx="34">
                  <c:v>1.680000000000001</c:v>
                </c:pt>
                <c:pt idx="35">
                  <c:v>1.59</c:v>
                </c:pt>
                <c:pt idx="36">
                  <c:v>1.670000000000001</c:v>
                </c:pt>
                <c:pt idx="37">
                  <c:v>1.82</c:v>
                </c:pt>
                <c:pt idx="38">
                  <c:v>1.84</c:v>
                </c:pt>
                <c:pt idx="39">
                  <c:v>1.72</c:v>
                </c:pt>
                <c:pt idx="40">
                  <c:v>1.7</c:v>
                </c:pt>
                <c:pt idx="41">
                  <c:v>1.81</c:v>
                </c:pt>
                <c:pt idx="42">
                  <c:v>1.670000000000001</c:v>
                </c:pt>
                <c:pt idx="43">
                  <c:v>1.62</c:v>
                </c:pt>
                <c:pt idx="44">
                  <c:v>1.53</c:v>
                </c:pt>
                <c:pt idx="45">
                  <c:v>1.41</c:v>
                </c:pt>
                <c:pt idx="46">
                  <c:v>1.32</c:v>
                </c:pt>
                <c:pt idx="47">
                  <c:v>1.26</c:v>
                </c:pt>
                <c:pt idx="48">
                  <c:v>1.180000000000001</c:v>
                </c:pt>
                <c:pt idx="49">
                  <c:v>1.1399999999999988</c:v>
                </c:pt>
                <c:pt idx="50">
                  <c:v>1.1299999999999988</c:v>
                </c:pt>
                <c:pt idx="51">
                  <c:v>1.01</c:v>
                </c:pt>
                <c:pt idx="52">
                  <c:v>0.83000000000000052</c:v>
                </c:pt>
                <c:pt idx="53">
                  <c:v>0.72000000000000053</c:v>
                </c:pt>
                <c:pt idx="54">
                  <c:v>0.74000000000000055</c:v>
                </c:pt>
                <c:pt idx="55">
                  <c:v>0.6900000000000005</c:v>
                </c:pt>
                <c:pt idx="56">
                  <c:v>0.64000000000000068</c:v>
                </c:pt>
                <c:pt idx="57">
                  <c:v>0.59</c:v>
                </c:pt>
                <c:pt idx="58">
                  <c:v>0.53</c:v>
                </c:pt>
                <c:pt idx="59">
                  <c:v>0.48000000000000026</c:v>
                </c:pt>
                <c:pt idx="60">
                  <c:v>0.47000000000000008</c:v>
                </c:pt>
                <c:pt idx="61">
                  <c:v>0.43000000000000027</c:v>
                </c:pt>
                <c:pt idx="62">
                  <c:v>0.37000000000000027</c:v>
                </c:pt>
                <c:pt idx="63">
                  <c:v>0.34</c:v>
                </c:pt>
                <c:pt idx="64">
                  <c:v>0.35000000000000026</c:v>
                </c:pt>
                <c:pt idx="65">
                  <c:v>0.38000000000000034</c:v>
                </c:pt>
                <c:pt idx="66">
                  <c:v>0.36000000000000026</c:v>
                </c:pt>
                <c:pt idx="67">
                  <c:v>0.31000000000000028</c:v>
                </c:pt>
                <c:pt idx="68">
                  <c:v>0.32000000000000034</c:v>
                </c:pt>
                <c:pt idx="69">
                  <c:v>0.31000000000000028</c:v>
                </c:pt>
                <c:pt idx="70">
                  <c:v>0.30000000000000027</c:v>
                </c:pt>
                <c:pt idx="71">
                  <c:v>0.32000000000000034</c:v>
                </c:pt>
                <c:pt idx="72">
                  <c:v>0.38000000000000034</c:v>
                </c:pt>
                <c:pt idx="73">
                  <c:v>0.42000000000000026</c:v>
                </c:pt>
                <c:pt idx="74">
                  <c:v>0.5</c:v>
                </c:pt>
                <c:pt idx="75">
                  <c:v>0.5</c:v>
                </c:pt>
                <c:pt idx="76">
                  <c:v>0.55000000000000004</c:v>
                </c:pt>
                <c:pt idx="77">
                  <c:v>0.56000000000000005</c:v>
                </c:pt>
                <c:pt idx="78">
                  <c:v>0.6500000000000008</c:v>
                </c:pt>
                <c:pt idx="79">
                  <c:v>0.70000000000000051</c:v>
                </c:pt>
                <c:pt idx="80">
                  <c:v>0.76000000000000056</c:v>
                </c:pt>
                <c:pt idx="81">
                  <c:v>0.8</c:v>
                </c:pt>
                <c:pt idx="82">
                  <c:v>0.8</c:v>
                </c:pt>
                <c:pt idx="83">
                  <c:v>0.87000000000000055</c:v>
                </c:pt>
                <c:pt idx="84">
                  <c:v>0.9400000000000005</c:v>
                </c:pt>
                <c:pt idx="85">
                  <c:v>0.98</c:v>
                </c:pt>
                <c:pt idx="86">
                  <c:v>1.08</c:v>
                </c:pt>
                <c:pt idx="87">
                  <c:v>1.25</c:v>
                </c:pt>
                <c:pt idx="88">
                  <c:v>1.42</c:v>
                </c:pt>
                <c:pt idx="89">
                  <c:v>1.6400000000000001</c:v>
                </c:pt>
                <c:pt idx="90">
                  <c:v>1.920000000000001</c:v>
                </c:pt>
                <c:pt idx="91">
                  <c:v>2.17</c:v>
                </c:pt>
                <c:pt idx="92">
                  <c:v>2.25</c:v>
                </c:pt>
                <c:pt idx="93">
                  <c:v>2.21</c:v>
                </c:pt>
                <c:pt idx="94">
                  <c:v>2.23</c:v>
                </c:pt>
                <c:pt idx="95">
                  <c:v>2.1800000000000002</c:v>
                </c:pt>
                <c:pt idx="96">
                  <c:v>2.25</c:v>
                </c:pt>
                <c:pt idx="97">
                  <c:v>2.0299999999999998</c:v>
                </c:pt>
                <c:pt idx="98">
                  <c:v>1.81</c:v>
                </c:pt>
                <c:pt idx="99">
                  <c:v>1.73</c:v>
                </c:pt>
                <c:pt idx="100">
                  <c:v>1.82</c:v>
                </c:pt>
                <c:pt idx="101">
                  <c:v>1.58</c:v>
                </c:pt>
                <c:pt idx="102">
                  <c:v>1.54</c:v>
                </c:pt>
                <c:pt idx="103">
                  <c:v>1.42</c:v>
                </c:pt>
                <c:pt idx="104">
                  <c:v>1.33</c:v>
                </c:pt>
                <c:pt idx="105">
                  <c:v>1.180000000000001</c:v>
                </c:pt>
                <c:pt idx="106">
                  <c:v>1.06</c:v>
                </c:pt>
                <c:pt idx="107">
                  <c:v>0.96000000000000052</c:v>
                </c:pt>
                <c:pt idx="108">
                  <c:v>0.87000000000000055</c:v>
                </c:pt>
                <c:pt idx="109">
                  <c:v>0.74000000000000055</c:v>
                </c:pt>
                <c:pt idx="110">
                  <c:v>0.68</c:v>
                </c:pt>
                <c:pt idx="111">
                  <c:v>0.61000000000000054</c:v>
                </c:pt>
                <c:pt idx="112">
                  <c:v>0.56999999999999995</c:v>
                </c:pt>
                <c:pt idx="113">
                  <c:v>0.55000000000000004</c:v>
                </c:pt>
                <c:pt idx="114">
                  <c:v>0.66000000000000081</c:v>
                </c:pt>
                <c:pt idx="115">
                  <c:v>0.8</c:v>
                </c:pt>
                <c:pt idx="116">
                  <c:v>1.02</c:v>
                </c:pt>
                <c:pt idx="117">
                  <c:v>1.23</c:v>
                </c:pt>
                <c:pt idx="118">
                  <c:v>1.43</c:v>
                </c:pt>
                <c:pt idx="119">
                  <c:v>1.79</c:v>
                </c:pt>
                <c:pt idx="120">
                  <c:v>2.36</c:v>
                </c:pt>
                <c:pt idx="121">
                  <c:v>2.84</c:v>
                </c:pt>
                <c:pt idx="122">
                  <c:v>3.04</c:v>
                </c:pt>
                <c:pt idx="123">
                  <c:v>3.3</c:v>
                </c:pt>
                <c:pt idx="124">
                  <c:v>3.4299999999999997</c:v>
                </c:pt>
                <c:pt idx="125">
                  <c:v>3.3499999999999988</c:v>
                </c:pt>
                <c:pt idx="126">
                  <c:v>3.23</c:v>
                </c:pt>
                <c:pt idx="127">
                  <c:v>3.27</c:v>
                </c:pt>
                <c:pt idx="128">
                  <c:v>2.9099999999999997</c:v>
                </c:pt>
                <c:pt idx="129">
                  <c:v>2.58</c:v>
                </c:pt>
                <c:pt idx="130">
                  <c:v>2.3499999999999988</c:v>
                </c:pt>
                <c:pt idx="131">
                  <c:v>2.4499999999999997</c:v>
                </c:pt>
              </c:numCache>
            </c:numRef>
          </c:val>
        </c:ser>
        <c:marker val="1"/>
        <c:axId val="155129728"/>
        <c:axId val="155131264"/>
      </c:lineChart>
      <c:catAx>
        <c:axId val="15512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5131264"/>
        <c:crosses val="autoZero"/>
        <c:auto val="1"/>
        <c:lblAlgn val="ctr"/>
        <c:lblOffset val="100"/>
        <c:tickLblSkip val="1"/>
        <c:tickMarkSkip val="1"/>
      </c:catAx>
      <c:valAx>
        <c:axId val="155131264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512972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8" tIns="45805" rIns="91608" bIns="45805" numCol="1" anchor="t" anchorCtr="0" compatLnSpc="1">
            <a:prstTxWarp prst="textNoShape">
              <a:avLst/>
            </a:prstTxWarp>
          </a:bodyPr>
          <a:lstStyle>
            <a:lvl1pPr defTabSz="91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175" y="0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8" tIns="45805" rIns="91608" bIns="45805" numCol="1" anchor="t" anchorCtr="0" compatLnSpc="1">
            <a:prstTxWarp prst="textNoShape">
              <a:avLst/>
            </a:prstTxWarp>
          </a:bodyPr>
          <a:lstStyle>
            <a:lvl1pPr algn="r" defTabSz="91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956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8" tIns="45805" rIns="91608" bIns="45805" numCol="1" anchor="b" anchorCtr="0" compatLnSpc="1">
            <a:prstTxWarp prst="textNoShape">
              <a:avLst/>
            </a:prstTxWarp>
          </a:bodyPr>
          <a:lstStyle>
            <a:lvl1pPr defTabSz="91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175" y="8773956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8" tIns="45805" rIns="91608" bIns="45805" numCol="1" anchor="b" anchorCtr="0" compatLnSpc="1">
            <a:prstTxWarp prst="textNoShape">
              <a:avLst/>
            </a:prstTxWarp>
          </a:bodyPr>
          <a:lstStyle>
            <a:lvl1pPr algn="r" defTabSz="915513" eaLnBrk="1" hangingPunct="1">
              <a:defRPr sz="1200"/>
            </a:lvl1pPr>
          </a:lstStyle>
          <a:p>
            <a:fld id="{1D8D342E-7358-483E-A765-70FA13FA73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0" tIns="46239" rIns="92480" bIns="46239" numCol="1" anchor="t" anchorCtr="0" compatLnSpc="1">
            <a:prstTxWarp prst="textNoShape">
              <a:avLst/>
            </a:prstTxWarp>
          </a:bodyPr>
          <a:lstStyle>
            <a:lvl1pPr defTabSz="921816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175" y="0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0" tIns="46239" rIns="92480" bIns="46239" numCol="1" anchor="t" anchorCtr="0" compatLnSpc="1">
            <a:prstTxWarp prst="textNoShape">
              <a:avLst/>
            </a:prstTxWarp>
          </a:bodyPr>
          <a:lstStyle>
            <a:lvl1pPr algn="r" defTabSz="921816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7" y="4387771"/>
            <a:ext cx="5558801" cy="41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0" tIns="46239" rIns="92480" bIns="46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956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0" tIns="46239" rIns="92480" bIns="46239" numCol="1" anchor="b" anchorCtr="0" compatLnSpc="1">
            <a:prstTxWarp prst="textNoShape">
              <a:avLst/>
            </a:prstTxWarp>
          </a:bodyPr>
          <a:lstStyle>
            <a:lvl1pPr defTabSz="921816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175" y="8773956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0" tIns="46239" rIns="92480" bIns="46239" numCol="1" anchor="b" anchorCtr="0" compatLnSpc="1">
            <a:prstTxWarp prst="textNoShape">
              <a:avLst/>
            </a:prstTxWarp>
          </a:bodyPr>
          <a:lstStyle>
            <a:lvl1pPr algn="r" defTabSz="921816" eaLnBrk="1" hangingPunct="1">
              <a:defRPr sz="1200"/>
            </a:lvl1pPr>
          </a:lstStyle>
          <a:p>
            <a:fld id="{93470693-C0D7-44C5-9D54-2A1BA2A932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FF4EF-0043-4E19-A308-3E8A7CA1A4FF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9E186-7F1C-4E29-A7A8-E0052E362D46}" type="slidenum">
              <a:rPr lang="en-US"/>
              <a:pPr/>
              <a:t>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ACF8F-75A4-4CB2-BC62-C87AC03CBA97}" type="slidenum">
              <a:rPr lang="en-US"/>
              <a:pPr/>
              <a:t>10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2FE12-E325-4869-BCE3-33A0D578AAE8}" type="slidenum">
              <a:rPr lang="en-US"/>
              <a:pPr/>
              <a:t>14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67C5C-1ACA-400A-9108-2AD2C1684CCB}" type="slidenum">
              <a:rPr lang="en-US"/>
              <a:pPr/>
              <a:t>18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DF0EE-C7A7-4717-90B6-2AC055FB4B7E}" type="slidenum">
              <a:rPr lang="en-US"/>
              <a:pPr/>
              <a:t>23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638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9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37980E1D-472E-4F69-AA7F-FE91FE6A8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3A0B-2788-491A-8B99-79C4BA0DA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3CFE0-C5CC-4B13-8A3D-8EEB404C7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0BBEDC-8B6C-4414-8280-94D1BDAD96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493E31-1D5A-4301-805B-286E83ED9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07CF2-52DE-41D1-93BE-A44A73B9A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CD178-1897-444D-A079-C96D6BFA9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9E308-85E6-4C66-8E6F-673F7EA3A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A8D47-C950-4422-BEE5-735AFB3D6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3818-D234-4824-80D7-DFE2DF17D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F92A7-2E49-4E23-BDE3-E4D88AFA3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58E9A-0B56-4F59-A3FB-3544A2D4F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6CA04-C1D4-4EA5-9693-D6F1F0564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536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D391A24-D7D0-426A-B90B-5D59F126BC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8077200" cy="18288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Garamond" pitchFamily="18" charset="0"/>
              </a:rPr>
              <a:t>UTAH ECONOMY AND </a:t>
            </a:r>
            <a:br>
              <a:rPr lang="en-US" sz="4000" b="1" dirty="0" smtClean="0">
                <a:latin typeface="Garamond" pitchFamily="18" charset="0"/>
              </a:rPr>
            </a:br>
            <a:r>
              <a:rPr lang="en-US" sz="4000" b="1" dirty="0" smtClean="0">
                <a:latin typeface="Garamond" pitchFamily="18" charset="0"/>
              </a:rPr>
              <a:t>SALT LAKE CITY’S CBD</a:t>
            </a:r>
            <a:endParaRPr lang="en-US" sz="4000" b="1" dirty="0">
              <a:latin typeface="Garamond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latin typeface="Tw Cen MT" pitchFamily="34" charset="0"/>
              </a:rPr>
              <a:t>Presentation </a:t>
            </a:r>
            <a:r>
              <a:rPr lang="en-US" sz="2400" b="1" dirty="0">
                <a:latin typeface="Tw Cen MT" pitchFamily="34" charset="0"/>
              </a:rPr>
              <a:t>by James Wood</a:t>
            </a:r>
          </a:p>
          <a:p>
            <a:pPr algn="ctr"/>
            <a:r>
              <a:rPr lang="en-US" sz="2400" b="1" dirty="0">
                <a:latin typeface="Tw Cen MT" pitchFamily="34" charset="0"/>
              </a:rPr>
              <a:t>Bureau of Economic and Business Research</a:t>
            </a:r>
          </a:p>
          <a:p>
            <a:pPr algn="ctr"/>
            <a:r>
              <a:rPr lang="en-US" sz="2400" b="1" dirty="0">
                <a:latin typeface="Tw Cen MT" pitchFamily="34" charset="0"/>
              </a:rPr>
              <a:t>University of Utah</a:t>
            </a:r>
          </a:p>
          <a:p>
            <a:pPr algn="ctr"/>
            <a:r>
              <a:rPr lang="en-US" sz="2400" b="1" dirty="0" smtClean="0">
                <a:latin typeface="Tw Cen MT" pitchFamily="34" charset="0"/>
              </a:rPr>
              <a:t>July 2012</a:t>
            </a:r>
            <a:endParaRPr lang="en-US" sz="2400" b="1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WHY UTAH IS A HIGH GROWTH STATE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Labor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Market; Cost, Quality and Supply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Transportation Infrastructure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(rail, road, air)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Demographic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Growth and Characteristics.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Quality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Life.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State’s Fiscal Condition.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High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en-US" dirty="0">
              <a:latin typeface="Garamond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Utah Revenue Summary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6999998" cy="3235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94280"/>
                <a:gridCol w="1501906"/>
                <a:gridCol w="1185414"/>
                <a:gridCol w="1818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General &amp; Education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Millions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Millions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Change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Sales and Use Tax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$1,599.0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$1,581.9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-1.1%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Individual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Income Tax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$2,309.0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$2,456.0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6.4%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Corporate Tax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$264.0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$273.8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3.7%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Beer, Cigarette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$126.1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$125.2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-0.7%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Insurance Premium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$77.3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$86.3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11.7%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Severance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$88.2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$93.4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6.0%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$4,463.6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$4,616.7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3.4%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Best and Worst Performing Sectors - Utah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2001-2011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(Source: Utah Department Workforce Services)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81200"/>
          <a:ext cx="6019800" cy="3977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98416"/>
                <a:gridCol w="1421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Selected Sectors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Increase/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Health Care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40,129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Local Government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20,559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Professional,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Scientific and Tech. Services.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17,869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Lodging &amp; Food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13,485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Private Education (for profit and BYU)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9,528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Information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-4,008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Construction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-6,422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Manufacturing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-8,427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 Change (All Sectors)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127,645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U.S. Percent Job Losses and Months for Recovery of Recessions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849" y="1600200"/>
            <a:ext cx="6812301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w Cen MT" pitchFamily="34" charset="0"/>
              </a:rPr>
              <a:t/>
            </a:r>
            <a:br>
              <a:rPr lang="en-US" sz="3200" b="1" dirty="0">
                <a:latin typeface="Tw Cen MT" pitchFamily="34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CHARACTERISTICS OF FINANCIAL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CRISIS</a:t>
            </a:r>
            <a:r>
              <a:rPr lang="en-US" sz="3600" b="1" dirty="0">
                <a:latin typeface="Tw Cen MT" pitchFamily="34" charset="0"/>
              </a:rPr>
              <a:t/>
            </a:r>
            <a:br>
              <a:rPr lang="en-US" sz="3600" b="1" dirty="0">
                <a:latin typeface="Tw Cen MT" pitchFamily="34" charset="0"/>
              </a:rPr>
            </a:br>
            <a:endParaRPr lang="en-US" sz="3600" b="1" dirty="0">
              <a:latin typeface="Tw Cen MT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(1) Asset Values Plunge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Equities 55% (3.5 yrs.), Home Values 35% (6 yrs.).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(2) Severe Recession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Profound declines in output and emp. Output down 9 percent (2 yrs),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unemployment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rises 7% (4 yrs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.).  US GDP in 2007 was $13.2b &amp; 2012 $13.6b  4.6m less jobs.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(3) Explosion 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Gov’t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Debt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up 86%.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This Time is Different: Eight Centuries of Financial Folly,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Carmen M. Reinhart &amp; 	Kenneth S.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Rogoff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2009.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Financial Crises and Economic Activity,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Stephen G.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Cecchetti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Marion Kohler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Christian Upper, 2009.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West: A High Growth Region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988" y="1600200"/>
            <a:ext cx="63970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aramond" pitchFamily="18" charset="0"/>
              </a:rPr>
              <a:t>Percent Change in Population by State 2000-2010   </a:t>
            </a:r>
            <a:r>
              <a:rPr lang="en-US" sz="2800" b="1" dirty="0" smtClean="0">
                <a:latin typeface="Garamond" pitchFamily="18" charset="0"/>
              </a:rPr>
              <a:t>Utah Ranks 3rd</a:t>
            </a:r>
            <a:endParaRPr lang="en-US" sz="3600" b="1" dirty="0">
              <a:latin typeface="Garamond" pitchFamily="18" charset="0"/>
            </a:endParaRPr>
          </a:p>
        </p:txBody>
      </p:sp>
      <p:pic>
        <p:nvPicPr>
          <p:cNvPr id="303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118" y="1274618"/>
            <a:ext cx="6633882" cy="512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aramond" pitchFamily="18" charset="0"/>
              </a:rPr>
              <a:t>Absolute Change in Population by State 2000-2010   </a:t>
            </a:r>
            <a:r>
              <a:rPr lang="en-US" sz="2800" b="1" dirty="0" smtClean="0">
                <a:latin typeface="Garamond" pitchFamily="18" charset="0"/>
              </a:rPr>
              <a:t>Utah Ranks 13th</a:t>
            </a:r>
            <a:endParaRPr lang="en-US" sz="3600" b="1" dirty="0">
              <a:latin typeface="Garamond" pitchFamily="18" charset="0"/>
            </a:endParaRPr>
          </a:p>
        </p:txBody>
      </p:sp>
      <p:pic>
        <p:nvPicPr>
          <p:cNvPr id="304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12718"/>
            <a:ext cx="6781800" cy="524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CHANGE IN EMPLOYMENT IN UTAH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Source: Utah Department of Workforce Services.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ph idx="1"/>
          </p:nvPr>
        </p:nvGraphicFramePr>
        <p:xfrm>
          <a:off x="1223963" y="1450975"/>
          <a:ext cx="6580187" cy="4375150"/>
        </p:xfrm>
        <a:graphic>
          <a:graphicData uri="http://schemas.openxmlformats.org/presentationml/2006/ole">
            <p:oleObj spid="_x0000_s403458" name="Worksheet" r:id="rId4" imgW="3667225" imgH="2438400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1676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9.6%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752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7.3</a:t>
            </a:r>
            <a:r>
              <a:rPr lang="en-US" sz="1200" b="1" dirty="0" smtClean="0">
                <a:latin typeface="Garamond" pitchFamily="18" charset="0"/>
              </a:rPr>
              <a:t>%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6.2</a:t>
            </a:r>
            <a:r>
              <a:rPr lang="en-US" sz="1200" b="1" dirty="0" smtClean="0">
                <a:latin typeface="Garamond" pitchFamily="18" charset="0"/>
              </a:rPr>
              <a:t>%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362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4.9</a:t>
            </a:r>
            <a:r>
              <a:rPr lang="en-US" sz="1200" b="1" dirty="0" smtClean="0">
                <a:latin typeface="Garamond" pitchFamily="18" charset="0"/>
              </a:rPr>
              <a:t>%</a:t>
            </a:r>
            <a:endParaRPr lang="en-US" sz="1200" b="1" dirty="0">
              <a:latin typeface="Garamond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2095500" y="1943100"/>
            <a:ext cx="152400" cy="76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310450" y="2166551"/>
            <a:ext cx="408801" cy="381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5600700" y="2552700"/>
            <a:ext cx="3810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6744494" y="2856706"/>
            <a:ext cx="2286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Tuition Cost Academic Year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3337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2000-2001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 Chg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U of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$2,895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$6,274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116.7%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Utah State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$2,401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$5,150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114.5%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Weber State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$2,106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$4,311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104.7%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SUU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$2,067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$4,736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129.1%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UVU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$1,682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$4,288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154.9%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SLCC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$1,636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$2,932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79.2%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BYU (LDS)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$3,060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$4,560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49.0%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BYU (Non-LDS)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$4,600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$9,120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98.3%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Economic Profile of Salt Lake City’s CBD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600200"/>
          <a:ext cx="5715000" cy="4450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57500"/>
                <a:gridCol w="2857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Estimate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Employment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65,450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$2.7 billion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Office Space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13.3 million sq. ft.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Retail Sales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$456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Retail Space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1.8 million sq.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ft.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Hotel Rooms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3,200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Hotel Occupancy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65 percent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Hotel Revenues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$85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Housing Units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4,200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Population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10,400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Parking Spaces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37,000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Educational Attainment in Utah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(1) In 2000 Utah ranked 15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26.8% of workers with at least bachelor’s degree.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 In 2010 Utah ranked 20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28.5%.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(3) Decline due in part to lower educational attainment of women. In Utah only 26.4% of women have at least BS compared to 27.3% in US.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(4) Utah males 32.4% have at least BS compared to 28.5% nationally.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n-US" sz="2800" b="1" dirty="0" smtClean="0">
                <a:latin typeface="Garamond" pitchFamily="18" charset="0"/>
              </a:rPr>
              <a:t> of Residential and </a:t>
            </a:r>
            <a:r>
              <a:rPr lang="en-US" sz="2800" b="1" dirty="0" err="1" smtClean="0">
                <a:latin typeface="Garamond" pitchFamily="18" charset="0"/>
              </a:rPr>
              <a:t>NonRes</a:t>
            </a:r>
            <a:r>
              <a:rPr lang="en-US" sz="2800" b="1" dirty="0" smtClean="0">
                <a:latin typeface="Garamond" pitchFamily="18" charset="0"/>
              </a:rPr>
              <a:t>. Construction in Utah (2011 Dollars – Mil $)</a:t>
            </a:r>
            <a:endParaRPr lang="en-US" sz="2800" b="1" dirty="0">
              <a:latin typeface="Garamon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Pent-Up Housing Demand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Supply: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Builders Have No Unsold Inventory.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Real Estate Listings Are Down, Prices Increasing.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Market Bordering on Shortage.</a:t>
            </a:r>
          </a:p>
          <a:p>
            <a:pPr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Demand: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Household Formations of Average 14,500Annually 2011 - 2014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Plus Release of Doubled-Up Households.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Change in Median Sales Price of Existing Homes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35" name="Group 35"/>
          <p:cNvGraphicFramePr>
            <a:graphicFrameLocks noGrp="1"/>
          </p:cNvGraphicFramePr>
          <p:nvPr>
            <p:ph idx="1"/>
          </p:nvPr>
        </p:nvGraphicFramePr>
        <p:xfrm>
          <a:off x="1244600" y="1519429"/>
          <a:ext cx="6604000" cy="4648200"/>
        </p:xfrm>
        <a:graphic>
          <a:graphicData uri="http://schemas.openxmlformats.org/drawingml/2006/table">
            <a:tbl>
              <a:tblPr/>
              <a:tblGrid>
                <a:gridCol w="1727200"/>
                <a:gridCol w="1295400"/>
                <a:gridCol w="1143000"/>
                <a:gridCol w="1295400"/>
                <a:gridCol w="11430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Peak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Peak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Qtr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1st Qtr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% Chg. from Peak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FHFA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State (Index)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324.3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Qtr 3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rd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2007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242.6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-25.2%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Was.Front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$246,600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rd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Qtr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$182,600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-26.0%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WFRMLS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SL County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$256,000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rd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Qtr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$190,000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-25.7%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Wash. Co.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$287,000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$175,000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-39.0%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Short Sales and REO Sales in Salt Lake and Utah Counties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Source: WFRMLS.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447800"/>
          <a:ext cx="6934200" cy="3881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4438"/>
                <a:gridCol w="944563"/>
                <a:gridCol w="1079500"/>
                <a:gridCol w="1214438"/>
                <a:gridCol w="944563"/>
                <a:gridCol w="15366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Short Sale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REO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SS/REO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 Home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Sales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SS/REO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of Total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Home Sales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Salt Lake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1,117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436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1,553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8,904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17.4%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1,210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1,276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2,486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8,567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29.0%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1,376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1,719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3,095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9,414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32.8%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Utah Co.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317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980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4,069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24.1%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755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589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1,344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3,872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34.7%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857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866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1,723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4,400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39.2%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aramond" pitchFamily="18" charset="0"/>
              </a:rPr>
              <a:t>Percent of Home Mortgages Filed for Foreclosure – Utah </a:t>
            </a:r>
            <a:r>
              <a:rPr lang="en-US" sz="1800" dirty="0" smtClean="0">
                <a:latin typeface="Garamond" pitchFamily="18" charset="0"/>
              </a:rPr>
              <a:t>(Source: Mortgage Bankers Association</a:t>
            </a:r>
            <a:r>
              <a:rPr lang="en-US" sz="1800" b="1" dirty="0" smtClean="0">
                <a:latin typeface="Garamond" pitchFamily="18" charset="0"/>
              </a:rPr>
              <a:t>.</a:t>
            </a:r>
            <a:endParaRPr lang="en-US" sz="1800" b="1" dirty="0">
              <a:latin typeface="Garamond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524000"/>
          <a:ext cx="7467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All-Time High: Utah’s Government Funded Construction Projects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371600"/>
          <a:ext cx="6172200" cy="4820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624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Project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Highway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Cnst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(2009-2012 Avg.)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$1.21 billion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NSA (2010-2013)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$1.5 billion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USTAR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$130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Natural History Museum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$97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Salt Lake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City Public Safety Bldg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$120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Frank E. Moss Federal Court House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$100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Expansion Huntsman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Cancer Center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$100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FBI Office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Bldg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$75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Pharmacy (U of U)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$66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Honors Housing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$31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Eccles School of Business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$70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Neuropsychiatric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$47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million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Forecast for Utah’s Major Economic Indicators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Source: Governor’s Office of Planning and Budget</a:t>
            </a:r>
            <a:r>
              <a:rPr lang="en-US" sz="1800" dirty="0" smtClean="0">
                <a:latin typeface="Tw Cen MT" pitchFamily="34" charset="0"/>
                <a:cs typeface="Times New Roman" pitchFamily="18" charset="0"/>
              </a:rPr>
              <a:t>.</a:t>
            </a:r>
            <a:endParaRPr lang="en-US" sz="3600" dirty="0">
              <a:latin typeface="Tw Cen MT" pitchFamily="34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599" y="1295401"/>
          <a:ext cx="7772401" cy="47936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01024"/>
                <a:gridCol w="1154870"/>
                <a:gridCol w="1211697"/>
                <a:gridCol w="1211697"/>
                <a:gridCol w="1793113"/>
              </a:tblGrid>
              <a:tr h="3330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 Chg 2011-12</a:t>
                      </a:r>
                    </a:p>
                  </a:txBody>
                  <a:tcPr/>
                </a:tc>
              </a:tr>
              <a:tr h="361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Nonfarm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Emp. (000)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1,181.5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1,209.1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1,238.8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2.5%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87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Unemp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Rate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7.7%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7.1%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6.7%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Total Wages (billion)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$45.7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$48.1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$51.0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6.0%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Average Pay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$38,665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$39,811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$41,070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3.2%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Net Migration (000)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13.5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New Auto/Truck (000)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69.1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81.6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92.5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13.2%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Residential Units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9,300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8,800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11,000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25.0%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4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Residential Value (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$1.7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$1.8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$2.15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19.4%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89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NonRes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Value (mil) 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Permit Authorized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$925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$1,100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$750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-32%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Retail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Sales (billion)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$25.1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$26.4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$28.1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6.6%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87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Exports (billion)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$13.6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$19.0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$18.5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-2.8%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06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Housing Prices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(FHFA)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-3.7%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-3.5%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-0.2%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Share of Employment by Sector in CBD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981200"/>
          <a:ext cx="5486400" cy="2966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Percent Share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Office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82.1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Restaurants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11.2%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Retail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2.6%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Hotels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2.4%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Manufacturing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0.1%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Miscellaneous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1.6%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100.0%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CBD Retail Sales as Percent of County Retail Sales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(Includes clothing , furniture, fast food, restaurants and specialty retail)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600200"/>
          <a:ext cx="4419600" cy="4251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8200"/>
                <a:gridCol w="20574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Sales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( 2011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Dollars)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Millions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CBD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as Share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of County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$526.4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13.9%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$451.7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10.9%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$508.1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11.2%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$618.1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12.2%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$608.3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11.6%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$523.8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11.0%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$492.6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10.6%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$479.4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10.5%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$455.9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11.6%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Selected Retail Sales in SL City’s Central Business District - 2011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057400"/>
          <a:ext cx="6019800" cy="2494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718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Sales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(Millions)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Percent Share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Apparel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Accessories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$80.2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17.6%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Furniture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$22.5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4.9%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Eating &amp; Drinking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$268.1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58.8%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Specialty Retail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$85.1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18.7%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$455.9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100.0%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City Creek Profile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52600"/>
          <a:ext cx="6691973" cy="3708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81330"/>
                <a:gridCol w="25106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Retail Square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Feet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700,000 sq. ft.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Macy’s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150,000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sq. ft.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Nordstrom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125,000 sq. ft.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Housing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536 units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City Creek Landing Apartment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111 units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Promontory Condominiums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185 units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The Regent Condominiums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units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Richards Court Condominiums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90 units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Cascade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Condominiums (planned)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115 units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LDS Church Presence in CBD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14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81200"/>
                <a:gridCol w="594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Detail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Office Space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Largest Owner; 1.4 mil.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Ecclesiastical space and 1.6 million of commercial, 22 percent of all office space.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Retail Sector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700,000 retail space; 40 percent of all retail space.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Apartments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Largest owner; eight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projects with 950 units, 23% of total housing units.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Condo Dev.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Largest condominium developer;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over 700 units developed.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Tourism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Temple Square, History Library etc. annual 5 million visitors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annually.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Parking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15,000 spaces, 45% of all spaces. </a:t>
                      </a:r>
                      <a:b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Employment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8,500 and $380 million in wages.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Land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Owns 78 acres about 9 percent of land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the CBD.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Recovery Underway - 2012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Best economic numbers in five years.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All indicators show improvement in 2012 and all except exports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Unemp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6.7%.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Auto Sales up 5%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Retail sales up 4%.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State fiscal situation sound.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Exports strong over last few years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Housing starts slight improvement and housing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housing prices stabilize.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Year Over Percent Chg. in Nonfarm Employment (May).  Utah Ranks Third.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95600" y="2133600"/>
          <a:ext cx="3395980" cy="2494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25203"/>
                <a:gridCol w="187077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Change</a:t>
                      </a:r>
                    </a:p>
                    <a:p>
                      <a:pPr algn="ctr"/>
                      <a:r>
                        <a:rPr lang="en-US" sz="1800" dirty="0" smtClean="0"/>
                        <a:t>May</a:t>
                      </a:r>
                      <a:r>
                        <a:rPr lang="en-US" sz="1800" baseline="0" dirty="0" smtClean="0"/>
                        <a:t> to May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North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Dakota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6.8%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Oklahoma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2.5%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Utah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2.4%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Louisiana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2.3%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Texas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2.3%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40087</TotalTime>
  <Words>1499</Words>
  <Application>Microsoft Office PowerPoint</Application>
  <PresentationFormat>On-screen Show (4:3)</PresentationFormat>
  <Paragraphs>472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Radial</vt:lpstr>
      <vt:lpstr>Worksheet</vt:lpstr>
      <vt:lpstr>UTAH ECONOMY AND  SALT LAKE CITY’S CBD</vt:lpstr>
      <vt:lpstr>Economic Profile of Salt Lake City’s CBD</vt:lpstr>
      <vt:lpstr>Share of Employment by Sector in CBD</vt:lpstr>
      <vt:lpstr>CBD Retail Sales as Percent of County Retail Sales (Includes clothing , furniture, fast food, restaurants and specialty retail)</vt:lpstr>
      <vt:lpstr>Selected Retail Sales in SL City’s Central Business District - 2011</vt:lpstr>
      <vt:lpstr>City Creek Profile</vt:lpstr>
      <vt:lpstr>LDS Church Presence in CBD</vt:lpstr>
      <vt:lpstr>Recovery Underway - 2012</vt:lpstr>
      <vt:lpstr>Year Over Percent Chg. in Nonfarm Employment (May).  Utah Ranks Third.</vt:lpstr>
      <vt:lpstr>WHY UTAH IS A HIGH GROWTH STATE</vt:lpstr>
      <vt:lpstr>Utah Revenue Summary</vt:lpstr>
      <vt:lpstr>Best and Worst Performing Sectors - Utah 2001-2011 (Source: Utah Department Workforce Services)</vt:lpstr>
      <vt:lpstr>U.S. Percent Job Losses and Months for Recovery of Recessions</vt:lpstr>
      <vt:lpstr> CHARACTERISTICS OF FINANCIAL CRISIS </vt:lpstr>
      <vt:lpstr>West: A High Growth Region</vt:lpstr>
      <vt:lpstr>Percent Change in Population by State 2000-2010   Utah Ranks 3rd</vt:lpstr>
      <vt:lpstr>Absolute Change in Population by State 2000-2010   Utah Ranks 13th</vt:lpstr>
      <vt:lpstr>CHANGE IN EMPLOYMENT IN UTAH Source: Utah Department of Workforce Services.</vt:lpstr>
      <vt:lpstr>Tuition Cost Academic Year</vt:lpstr>
      <vt:lpstr>Educational Attainment in Utah</vt:lpstr>
      <vt:lpstr>Value of Residential and NonRes. Construction in Utah (2011 Dollars – Mil $)</vt:lpstr>
      <vt:lpstr>Pent-Up Housing Demand</vt:lpstr>
      <vt:lpstr>Change in Median Sales Price of Existing Homes</vt:lpstr>
      <vt:lpstr>Short Sales and REO Sales in Salt Lake and Utah Counties  Source: WFRMLS.</vt:lpstr>
      <vt:lpstr>Percent of Home Mortgages Filed for Foreclosure – Utah (Source: Mortgage Bankers Association.</vt:lpstr>
      <vt:lpstr>All-Time High: Utah’s Government Funded Construction Projects</vt:lpstr>
      <vt:lpstr>Forecast for Utah’s Major Economic Indicators   Source: Governor’s Office of Planning and Budget.</vt:lpstr>
    </vt:vector>
  </TitlesOfParts>
  <Company>David Eccles School of Business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jatctrain</cp:lastModifiedBy>
  <cp:revision>775</cp:revision>
  <dcterms:created xsi:type="dcterms:W3CDTF">2009-04-01T17:52:42Z</dcterms:created>
  <dcterms:modified xsi:type="dcterms:W3CDTF">2012-07-18T16:21:21Z</dcterms:modified>
</cp:coreProperties>
</file>