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84" r:id="rId4"/>
    <p:sldId id="287" r:id="rId5"/>
    <p:sldId id="285" r:id="rId6"/>
    <p:sldId id="286" r:id="rId7"/>
    <p:sldId id="288" r:id="rId8"/>
    <p:sldId id="289" r:id="rId9"/>
    <p:sldId id="290" r:id="rId10"/>
    <p:sldId id="260" r:id="rId11"/>
    <p:sldId id="291" r:id="rId12"/>
    <p:sldId id="292" r:id="rId13"/>
    <p:sldId id="29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1" autoAdjust="0"/>
    <p:restoredTop sz="94676" autoAdjust="0"/>
  </p:normalViewPr>
  <p:slideViewPr>
    <p:cSldViewPr>
      <p:cViewPr>
        <p:scale>
          <a:sx n="49" d="100"/>
          <a:sy n="49" d="100"/>
        </p:scale>
        <p:origin x="-3296" y="-1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44ABD-4D59-4589-B81E-228507D625ED}" type="datetimeFigureOut">
              <a:rPr lang="en-US" smtClean="0"/>
              <a:t>8/29/13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01612-2229-4434-BF2A-4FA098E126DA}" type="slidenum">
              <a:rPr lang="en-US" smtClean="0"/>
              <a:t>‹#›</a:t>
            </a:fld>
            <a:endParaRPr lang="en-US"/>
          </a:p>
        </p:txBody>
      </p:sp>
    </p:spTree>
    <p:extLst>
      <p:ext uri="{BB962C8B-B14F-4D97-AF65-F5344CB8AC3E}">
        <p14:creationId xmlns:p14="http://schemas.microsoft.com/office/powerpoint/2010/main" val="314406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1</a:t>
            </a:fld>
            <a:endParaRPr lang="en-US"/>
          </a:p>
        </p:txBody>
      </p:sp>
    </p:spTree>
    <p:extLst>
      <p:ext uri="{BB962C8B-B14F-4D97-AF65-F5344CB8AC3E}">
        <p14:creationId xmlns:p14="http://schemas.microsoft.com/office/powerpoint/2010/main" val="168379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10</a:t>
            </a:fld>
            <a:endParaRPr lang="en-US"/>
          </a:p>
        </p:txBody>
      </p:sp>
    </p:spTree>
    <p:extLst>
      <p:ext uri="{BB962C8B-B14F-4D97-AF65-F5344CB8AC3E}">
        <p14:creationId xmlns:p14="http://schemas.microsoft.com/office/powerpoint/2010/main" val="205169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11</a:t>
            </a:fld>
            <a:endParaRPr lang="en-US"/>
          </a:p>
        </p:txBody>
      </p:sp>
    </p:spTree>
    <p:extLst>
      <p:ext uri="{BB962C8B-B14F-4D97-AF65-F5344CB8AC3E}">
        <p14:creationId xmlns:p14="http://schemas.microsoft.com/office/powerpoint/2010/main" val="322355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12</a:t>
            </a:fld>
            <a:endParaRPr lang="en-US"/>
          </a:p>
        </p:txBody>
      </p:sp>
    </p:spTree>
    <p:extLst>
      <p:ext uri="{BB962C8B-B14F-4D97-AF65-F5344CB8AC3E}">
        <p14:creationId xmlns:p14="http://schemas.microsoft.com/office/powerpoint/2010/main" val="20560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13</a:t>
            </a:fld>
            <a:endParaRPr lang="en-US"/>
          </a:p>
        </p:txBody>
      </p:sp>
    </p:spTree>
    <p:extLst>
      <p:ext uri="{BB962C8B-B14F-4D97-AF65-F5344CB8AC3E}">
        <p14:creationId xmlns:p14="http://schemas.microsoft.com/office/powerpoint/2010/main" val="77206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2</a:t>
            </a:fld>
            <a:endParaRPr lang="en-US"/>
          </a:p>
        </p:txBody>
      </p:sp>
    </p:spTree>
    <p:extLst>
      <p:ext uri="{BB962C8B-B14F-4D97-AF65-F5344CB8AC3E}">
        <p14:creationId xmlns:p14="http://schemas.microsoft.com/office/powerpoint/2010/main" val="351663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3</a:t>
            </a:fld>
            <a:endParaRPr lang="en-US"/>
          </a:p>
        </p:txBody>
      </p:sp>
    </p:spTree>
    <p:extLst>
      <p:ext uri="{BB962C8B-B14F-4D97-AF65-F5344CB8AC3E}">
        <p14:creationId xmlns:p14="http://schemas.microsoft.com/office/powerpoint/2010/main" val="23227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4</a:t>
            </a:fld>
            <a:endParaRPr lang="en-US"/>
          </a:p>
        </p:txBody>
      </p:sp>
    </p:spTree>
    <p:extLst>
      <p:ext uri="{BB962C8B-B14F-4D97-AF65-F5344CB8AC3E}">
        <p14:creationId xmlns:p14="http://schemas.microsoft.com/office/powerpoint/2010/main" val="240878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5</a:t>
            </a:fld>
            <a:endParaRPr lang="en-US"/>
          </a:p>
        </p:txBody>
      </p:sp>
    </p:spTree>
    <p:extLst>
      <p:ext uri="{BB962C8B-B14F-4D97-AF65-F5344CB8AC3E}">
        <p14:creationId xmlns:p14="http://schemas.microsoft.com/office/powerpoint/2010/main" val="204222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6</a:t>
            </a:fld>
            <a:endParaRPr lang="en-US"/>
          </a:p>
        </p:txBody>
      </p:sp>
    </p:spTree>
    <p:extLst>
      <p:ext uri="{BB962C8B-B14F-4D97-AF65-F5344CB8AC3E}">
        <p14:creationId xmlns:p14="http://schemas.microsoft.com/office/powerpoint/2010/main" val="34826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7</a:t>
            </a:fld>
            <a:endParaRPr lang="en-US"/>
          </a:p>
        </p:txBody>
      </p:sp>
    </p:spTree>
    <p:extLst>
      <p:ext uri="{BB962C8B-B14F-4D97-AF65-F5344CB8AC3E}">
        <p14:creationId xmlns:p14="http://schemas.microsoft.com/office/powerpoint/2010/main" val="229619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8</a:t>
            </a:fld>
            <a:endParaRPr lang="en-US"/>
          </a:p>
        </p:txBody>
      </p:sp>
    </p:spTree>
    <p:extLst>
      <p:ext uri="{BB962C8B-B14F-4D97-AF65-F5344CB8AC3E}">
        <p14:creationId xmlns:p14="http://schemas.microsoft.com/office/powerpoint/2010/main" val="309557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201612-2229-4434-BF2A-4FA098E126DA}" type="slidenum">
              <a:rPr lang="en-US" smtClean="0"/>
              <a:t>9</a:t>
            </a:fld>
            <a:endParaRPr lang="en-US"/>
          </a:p>
        </p:txBody>
      </p:sp>
    </p:spTree>
    <p:extLst>
      <p:ext uri="{BB962C8B-B14F-4D97-AF65-F5344CB8AC3E}">
        <p14:creationId xmlns:p14="http://schemas.microsoft.com/office/powerpoint/2010/main" val="164434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55824-AF71-4EE0-ADB7-B5B8B97B3378}" type="datetimeFigureOut">
              <a:rPr lang="en-US" smtClean="0"/>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86655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55824-AF71-4EE0-ADB7-B5B8B97B3378}" type="datetimeFigureOut">
              <a:rPr lang="en-US" smtClean="0"/>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403724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55824-AF71-4EE0-ADB7-B5B8B97B3378}" type="datetimeFigureOut">
              <a:rPr lang="en-US" smtClean="0"/>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54452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55824-AF71-4EE0-ADB7-B5B8B97B3378}" type="datetimeFigureOut">
              <a:rPr lang="en-US" smtClean="0"/>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64567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55824-AF71-4EE0-ADB7-B5B8B97B3378}" type="datetimeFigureOut">
              <a:rPr lang="en-US" smtClean="0"/>
              <a:t>8/29/13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12189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55824-AF71-4EE0-ADB7-B5B8B97B3378}" type="datetimeFigureOut">
              <a:rPr lang="en-US" smtClean="0"/>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319224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55824-AF71-4EE0-ADB7-B5B8B97B3378}" type="datetimeFigureOut">
              <a:rPr lang="en-US" smtClean="0"/>
              <a:t>8/29/13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5376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55824-AF71-4EE0-ADB7-B5B8B97B3378}" type="datetimeFigureOut">
              <a:rPr lang="en-US" smtClean="0"/>
              <a:t>8/29/13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375398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55824-AF71-4EE0-ADB7-B5B8B97B3378}" type="datetimeFigureOut">
              <a:rPr lang="en-US" smtClean="0"/>
              <a:t>8/29/13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18456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55824-AF71-4EE0-ADB7-B5B8B97B3378}" type="datetimeFigureOut">
              <a:rPr lang="en-US" smtClean="0"/>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4692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55824-AF71-4EE0-ADB7-B5B8B97B3378}" type="datetimeFigureOut">
              <a:rPr lang="en-US" smtClean="0"/>
              <a:t>8/29/13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E3AE1-E3E0-4FD8-B7DD-0573CFA90693}" type="slidenum">
              <a:rPr lang="en-US" smtClean="0"/>
              <a:t>‹#›</a:t>
            </a:fld>
            <a:endParaRPr lang="en-US"/>
          </a:p>
        </p:txBody>
      </p:sp>
    </p:spTree>
    <p:extLst>
      <p:ext uri="{BB962C8B-B14F-4D97-AF65-F5344CB8AC3E}">
        <p14:creationId xmlns:p14="http://schemas.microsoft.com/office/powerpoint/2010/main" val="1685068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7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55824-AF71-4EE0-ADB7-B5B8B97B3378}" type="datetimeFigureOut">
              <a:rPr lang="en-US" smtClean="0"/>
              <a:t>8/29/13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3AE1-E3E0-4FD8-B7DD-0573CFA90693}" type="slidenum">
              <a:rPr lang="en-US" smtClean="0"/>
              <a:t>‹#›</a:t>
            </a:fld>
            <a:endParaRPr lang="en-US"/>
          </a:p>
        </p:txBody>
      </p:sp>
    </p:spTree>
    <p:extLst>
      <p:ext uri="{BB962C8B-B14F-4D97-AF65-F5344CB8AC3E}">
        <p14:creationId xmlns:p14="http://schemas.microsoft.com/office/powerpoint/2010/main" val="62288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en-US" smtClean="0">
                <a:solidFill>
                  <a:schemeClr val="accent5">
                    <a:lumMod val="50000"/>
                  </a:schemeClr>
                </a:solidFill>
              </a:rPr>
              <a:t>Entrepreneurial Skills</a:t>
            </a:r>
            <a:br>
              <a:rPr lang="en-US" smtClean="0">
                <a:solidFill>
                  <a:schemeClr val="accent5">
                    <a:lumMod val="50000"/>
                  </a:schemeClr>
                </a:solidFill>
              </a:rPr>
            </a:br>
            <a:r>
              <a:rPr lang="en-US" smtClean="0">
                <a:solidFill>
                  <a:schemeClr val="accent5">
                    <a:lumMod val="50000"/>
                  </a:schemeClr>
                </a:solidFill>
              </a:rPr>
              <a:t>and Careers</a:t>
            </a:r>
            <a:endParaRPr lang="en-US" dirty="0">
              <a:solidFill>
                <a:schemeClr val="accent5">
                  <a:lumMod val="50000"/>
                </a:schemeClr>
              </a:solidFill>
            </a:endParaRPr>
          </a:p>
        </p:txBody>
      </p:sp>
      <p:sp>
        <p:nvSpPr>
          <p:cNvPr id="3" name="Subtitle 2"/>
          <p:cNvSpPr>
            <a:spLocks noGrp="1"/>
          </p:cNvSpPr>
          <p:nvPr>
            <p:ph type="subTitle" idx="1"/>
          </p:nvPr>
        </p:nvSpPr>
        <p:spPr/>
        <p:txBody>
          <a:bodyPr/>
          <a:lstStyle/>
          <a:p>
            <a:endParaRPr lang="en-US" dirty="0"/>
          </a:p>
        </p:txBody>
      </p:sp>
      <p:pic>
        <p:nvPicPr>
          <p:cNvPr id="2054" name="Picture 6" descr="http://gamep.org/wp-content/uploads/2011/07/GrowBusiness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612391"/>
            <a:ext cx="3886200" cy="19690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new-ipad-apps.com/gallery/personal-development/personal-develop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971800"/>
            <a:ext cx="4532494" cy="324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598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Why should students care about entrepreneur education?</a:t>
            </a:r>
            <a:endParaRPr lang="en-US" dirty="0">
              <a:solidFill>
                <a:schemeClr val="accent5">
                  <a:lumMod val="50000"/>
                </a:schemeClr>
              </a:solidFill>
            </a:endParaRPr>
          </a:p>
        </p:txBody>
      </p:sp>
      <p:sp>
        <p:nvSpPr>
          <p:cNvPr id="3" name="Content Placeholder 2"/>
          <p:cNvSpPr>
            <a:spLocks noGrp="1"/>
          </p:cNvSpPr>
          <p:nvPr>
            <p:ph idx="1"/>
          </p:nvPr>
        </p:nvSpPr>
        <p:spPr>
          <a:xfrm>
            <a:off x="457200" y="1600201"/>
            <a:ext cx="8001000" cy="914399"/>
          </a:xfrm>
        </p:spPr>
        <p:txBody>
          <a:bodyPr>
            <a:normAutofit fontScale="40000" lnSpcReduction="20000"/>
          </a:bodyPr>
          <a:lstStyle/>
          <a:p>
            <a:pPr marL="0" indent="0">
              <a:buNone/>
            </a:pPr>
            <a:r>
              <a:rPr lang="en-US" sz="7000" b="1" dirty="0" smtClean="0"/>
              <a:t>Entrepreneurship</a:t>
            </a:r>
            <a:r>
              <a:rPr lang="en-US" sz="7000" dirty="0" smtClean="0"/>
              <a:t> allows you to dream your own destiny and craft a job that you can excel at. </a:t>
            </a:r>
            <a:endParaRPr lang="en-US" sz="7000" b="1" dirty="0"/>
          </a:p>
          <a:p>
            <a:endParaRPr lang="en-US" sz="11200" b="1" dirty="0" smtClean="0"/>
          </a:p>
          <a:p>
            <a:endParaRPr lang="en-US" sz="11200" b="1" dirty="0"/>
          </a:p>
          <a:p>
            <a:endParaRPr lang="en-US" sz="112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124200"/>
            <a:ext cx="2791960" cy="2093970"/>
          </a:xfrm>
          <a:prstGeom prst="rect">
            <a:avLst/>
          </a:prstGeom>
        </p:spPr>
      </p:pic>
      <p:sp>
        <p:nvSpPr>
          <p:cNvPr id="6" name="TextBox 5"/>
          <p:cNvSpPr txBox="1"/>
          <p:nvPr/>
        </p:nvSpPr>
        <p:spPr>
          <a:xfrm>
            <a:off x="457200" y="2667000"/>
            <a:ext cx="5410200" cy="3416320"/>
          </a:xfrm>
          <a:prstGeom prst="rect">
            <a:avLst/>
          </a:prstGeom>
          <a:noFill/>
        </p:spPr>
        <p:txBody>
          <a:bodyPr wrap="square" rtlCol="0">
            <a:spAutoFit/>
          </a:bodyPr>
          <a:lstStyle/>
          <a:p>
            <a:pPr marL="285750" lvl="0" indent="-285750">
              <a:buFont typeface="Arial" pitchFamily="34" charset="0"/>
              <a:buChar char="•"/>
            </a:pPr>
            <a:r>
              <a:rPr lang="en-US" dirty="0"/>
              <a:t>If you're going to spend time doing something, why not spend time doing something you love? </a:t>
            </a:r>
            <a:r>
              <a:rPr lang="en-US" b="1" dirty="0"/>
              <a:t>Pursue your passion</a:t>
            </a:r>
            <a:r>
              <a:rPr lang="en-US" b="1" dirty="0" smtClean="0"/>
              <a:t>.</a:t>
            </a:r>
          </a:p>
          <a:p>
            <a:pPr lvl="0"/>
            <a:endParaRPr lang="en-US" dirty="0"/>
          </a:p>
          <a:p>
            <a:pPr marL="285750" lvl="0" indent="-285750">
              <a:buFont typeface="Arial" pitchFamily="34" charset="0"/>
              <a:buChar char="•"/>
            </a:pPr>
            <a:r>
              <a:rPr lang="en-US" b="1" dirty="0"/>
              <a:t>Resume Builder.</a:t>
            </a:r>
            <a:r>
              <a:rPr lang="en-US" dirty="0"/>
              <a:t> What looks better on a resume -- someone who started a lawn-mowing business and made sales as a teenage or someone who worked as a cashier in a local supermarket? </a:t>
            </a:r>
            <a:endParaRPr lang="en-US" dirty="0" smtClean="0"/>
          </a:p>
          <a:p>
            <a:pPr marL="285750" lvl="0" indent="-285750">
              <a:buFont typeface="Arial" pitchFamily="34" charset="0"/>
              <a:buChar char="•"/>
            </a:pPr>
            <a:endParaRPr lang="en-US" b="1" dirty="0"/>
          </a:p>
          <a:p>
            <a:pPr marL="285750" lvl="0" indent="-285750">
              <a:buFont typeface="Arial" pitchFamily="34" charset="0"/>
              <a:buChar char="•"/>
            </a:pPr>
            <a:r>
              <a:rPr lang="en-US" b="1" dirty="0" smtClean="0"/>
              <a:t>Students </a:t>
            </a:r>
            <a:r>
              <a:rPr lang="en-US" b="1" dirty="0"/>
              <a:t>already own five powerful assets</a:t>
            </a:r>
            <a:r>
              <a:rPr lang="en-US" dirty="0"/>
              <a:t>: time, talent, attitude, energy and unique knowledge of one’s local market. </a:t>
            </a:r>
          </a:p>
        </p:txBody>
      </p:sp>
      <p:sp>
        <p:nvSpPr>
          <p:cNvPr id="5" name="TextBox 4"/>
          <p:cNvSpPr txBox="1"/>
          <p:nvPr/>
        </p:nvSpPr>
        <p:spPr>
          <a:xfrm>
            <a:off x="5867400" y="5218170"/>
            <a:ext cx="2791960" cy="276999"/>
          </a:xfrm>
          <a:prstGeom prst="rect">
            <a:avLst/>
          </a:prstGeom>
          <a:noFill/>
        </p:spPr>
        <p:txBody>
          <a:bodyPr wrap="square" rtlCol="0">
            <a:spAutoFit/>
          </a:bodyPr>
          <a:lstStyle/>
          <a:p>
            <a:pPr algn="ctr"/>
            <a:r>
              <a:rPr lang="en-US" sz="1200" dirty="0" smtClean="0"/>
              <a:t>Barefoot Tubing</a:t>
            </a:r>
            <a:endParaRPr lang="en-US" sz="1200" dirty="0"/>
          </a:p>
        </p:txBody>
      </p:sp>
    </p:spTree>
    <p:extLst>
      <p:ext uri="{BB962C8B-B14F-4D97-AF65-F5344CB8AC3E}">
        <p14:creationId xmlns:p14="http://schemas.microsoft.com/office/powerpoint/2010/main" val="2566325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Why should parents care about entrepreneurship education?</a:t>
            </a:r>
            <a:endParaRPr lang="en-US" dirty="0">
              <a:solidFill>
                <a:schemeClr val="accent5">
                  <a:lumMod val="50000"/>
                </a:schemeClr>
              </a:solidFill>
            </a:endParaRPr>
          </a:p>
        </p:txBody>
      </p:sp>
      <p:sp>
        <p:nvSpPr>
          <p:cNvPr id="3" name="Content Placeholder 2"/>
          <p:cNvSpPr>
            <a:spLocks noGrp="1"/>
          </p:cNvSpPr>
          <p:nvPr>
            <p:ph idx="1"/>
          </p:nvPr>
        </p:nvSpPr>
        <p:spPr>
          <a:xfrm>
            <a:off x="457200" y="1828801"/>
            <a:ext cx="8229600" cy="3124200"/>
          </a:xfrm>
        </p:spPr>
        <p:txBody>
          <a:bodyPr>
            <a:normAutofit/>
          </a:bodyPr>
          <a:lstStyle/>
          <a:p>
            <a:pPr>
              <a:spcBef>
                <a:spcPts val="0"/>
              </a:spcBef>
            </a:pPr>
            <a:r>
              <a:rPr lang="en-US" sz="2400" dirty="0" smtClean="0"/>
              <a:t>“I’ve seen apathetic kids whose families have been on welfare for generations get excited about school and their futures. They discover that they can participate in our economy and earn money. </a:t>
            </a:r>
            <a:r>
              <a:rPr lang="en-US" sz="2400" b="1" dirty="0" smtClean="0"/>
              <a:t>They quickly realize that to do so, they must to learn to read, write and do math.”</a:t>
            </a:r>
          </a:p>
          <a:p>
            <a:pPr>
              <a:spcBef>
                <a:spcPts val="0"/>
              </a:spcBef>
            </a:pPr>
            <a:endParaRPr lang="en-US" sz="2400" b="1" dirty="0"/>
          </a:p>
          <a:p>
            <a:pPr marL="0" indent="0">
              <a:spcBef>
                <a:spcPts val="0"/>
              </a:spcBef>
              <a:buNone/>
            </a:pPr>
            <a:endParaRPr lang="en-US" sz="2400" b="1" dirty="0" smtClean="0"/>
          </a:p>
          <a:p>
            <a:pPr marL="0" indent="0">
              <a:buNone/>
            </a:pPr>
            <a:r>
              <a:rPr lang="en-US" sz="1300" b="1"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683000"/>
            <a:ext cx="1905000" cy="2540000"/>
          </a:xfrm>
          <a:prstGeom prst="rect">
            <a:avLst/>
          </a:prstGeom>
          <a:ln>
            <a:solidFill>
              <a:schemeClr val="accent1"/>
            </a:solidFill>
          </a:ln>
        </p:spPr>
      </p:pic>
      <p:sp>
        <p:nvSpPr>
          <p:cNvPr id="5" name="TextBox 4"/>
          <p:cNvSpPr txBox="1"/>
          <p:nvPr/>
        </p:nvSpPr>
        <p:spPr>
          <a:xfrm>
            <a:off x="609600" y="4130119"/>
            <a:ext cx="4895088" cy="2092881"/>
          </a:xfrm>
          <a:prstGeom prst="rect">
            <a:avLst/>
          </a:prstGeom>
          <a:noFill/>
        </p:spPr>
        <p:txBody>
          <a:bodyPr wrap="square" rtlCol="0">
            <a:spAutoFit/>
          </a:bodyPr>
          <a:lstStyle/>
          <a:p>
            <a:pPr>
              <a:spcBef>
                <a:spcPts val="0"/>
              </a:spcBef>
            </a:pPr>
            <a:r>
              <a:rPr lang="en-US" sz="2400" dirty="0" smtClean="0"/>
              <a:t>“</a:t>
            </a:r>
            <a:r>
              <a:rPr lang="en-US" sz="2400" dirty="0"/>
              <a:t>I’ve also seen how owning even the simplest small business fills a teen with pride.”</a:t>
            </a:r>
            <a:r>
              <a:rPr lang="en-US" sz="2400" b="1" dirty="0"/>
              <a:t> </a:t>
            </a:r>
          </a:p>
          <a:p>
            <a:endParaRPr lang="en-US" sz="1000" b="1" dirty="0" smtClean="0"/>
          </a:p>
          <a:p>
            <a:endParaRPr lang="en-US" sz="1000" b="1" dirty="0"/>
          </a:p>
          <a:p>
            <a:r>
              <a:rPr lang="en-US" sz="1000" b="1" dirty="0" smtClean="0"/>
              <a:t>* </a:t>
            </a:r>
            <a:r>
              <a:rPr lang="en-US" sz="1000" b="1" dirty="0"/>
              <a:t>Why Every School in America Should Teach Entrepreneurship</a:t>
            </a:r>
            <a:r>
              <a:rPr lang="en-US" sz="1000" b="1" dirty="0" smtClean="0"/>
              <a:t>, Steve </a:t>
            </a:r>
            <a:r>
              <a:rPr lang="en-US" sz="1000" b="1" dirty="0" err="1" smtClean="0"/>
              <a:t>Mariotti</a:t>
            </a:r>
            <a:r>
              <a:rPr lang="en-US" sz="1000" b="1" dirty="0" smtClean="0"/>
              <a:t> – Network for Teaching Entrepreneurship (NFTE)</a:t>
            </a:r>
            <a:endParaRPr lang="en-US" sz="1000" dirty="0"/>
          </a:p>
          <a:p>
            <a:endParaRPr lang="en-US" dirty="0"/>
          </a:p>
        </p:txBody>
      </p:sp>
    </p:spTree>
    <p:extLst>
      <p:ext uri="{BB962C8B-B14F-4D97-AF65-F5344CB8AC3E}">
        <p14:creationId xmlns:p14="http://schemas.microsoft.com/office/powerpoint/2010/main" val="3590640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Skills for a lifetime…</a:t>
            </a:r>
            <a:endParaRPr lang="en-US" dirty="0">
              <a:solidFill>
                <a:schemeClr val="accent5">
                  <a:lumMod val="50000"/>
                </a:schemeClr>
              </a:solidFill>
            </a:endParaRPr>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Remember - entrepreneurs </a:t>
            </a:r>
            <a:r>
              <a:rPr lang="en-US" dirty="0"/>
              <a:t>who have built and sold one business for a substantial amount </a:t>
            </a:r>
            <a:r>
              <a:rPr lang="en-US" dirty="0" smtClean="0"/>
              <a:t>go on to </a:t>
            </a:r>
            <a:r>
              <a:rPr lang="en-US" dirty="0"/>
              <a:t>build other successful businesses.  They never lose the entrepreneurial buzz.  </a:t>
            </a: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924700"/>
            <a:ext cx="2933700" cy="2200275"/>
          </a:xfrm>
          <a:prstGeom prst="rect">
            <a:avLst/>
          </a:prstGeom>
          <a:ln>
            <a:solidFill>
              <a:schemeClr val="accent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925150"/>
            <a:ext cx="3047999" cy="2285999"/>
          </a:xfrm>
          <a:prstGeom prst="rect">
            <a:avLst/>
          </a:prstGeom>
          <a:ln>
            <a:solidFill>
              <a:schemeClr val="accent1"/>
            </a:solidFill>
          </a:ln>
        </p:spPr>
      </p:pic>
      <p:sp>
        <p:nvSpPr>
          <p:cNvPr id="6" name="TextBox 5"/>
          <p:cNvSpPr txBox="1"/>
          <p:nvPr/>
        </p:nvSpPr>
        <p:spPr>
          <a:xfrm>
            <a:off x="1143000" y="6124975"/>
            <a:ext cx="2933700" cy="276999"/>
          </a:xfrm>
          <a:prstGeom prst="rect">
            <a:avLst/>
          </a:prstGeom>
          <a:noFill/>
        </p:spPr>
        <p:txBody>
          <a:bodyPr wrap="square" rtlCol="0">
            <a:spAutoFit/>
          </a:bodyPr>
          <a:lstStyle/>
          <a:p>
            <a:pPr algn="ctr"/>
            <a:r>
              <a:rPr lang="en-US" sz="1200" dirty="0" smtClean="0"/>
              <a:t>Happy Monkey Hummus</a:t>
            </a:r>
            <a:endParaRPr lang="en-US" sz="1200" dirty="0"/>
          </a:p>
        </p:txBody>
      </p:sp>
    </p:spTree>
    <p:extLst>
      <p:ext uri="{BB962C8B-B14F-4D97-AF65-F5344CB8AC3E}">
        <p14:creationId xmlns:p14="http://schemas.microsoft.com/office/powerpoint/2010/main" val="27497206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9850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2745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Need for Entrepreneurial Skills</a:t>
            </a:r>
            <a:endParaRPr lang="en-US" dirty="0">
              <a:solidFill>
                <a:schemeClr val="accent5">
                  <a:lumMod val="50000"/>
                </a:schemeClr>
              </a:solidFill>
            </a:endParaRPr>
          </a:p>
        </p:txBody>
      </p:sp>
      <p:sp>
        <p:nvSpPr>
          <p:cNvPr id="3" name="Content Placeholder 2"/>
          <p:cNvSpPr>
            <a:spLocks noGrp="1"/>
          </p:cNvSpPr>
          <p:nvPr>
            <p:ph idx="1"/>
          </p:nvPr>
        </p:nvSpPr>
        <p:spPr>
          <a:xfrm>
            <a:off x="457200" y="1600201"/>
            <a:ext cx="8229600" cy="2294012"/>
          </a:xfrm>
        </p:spPr>
        <p:txBody>
          <a:bodyPr>
            <a:normAutofit fontScale="32500" lnSpcReduction="20000"/>
          </a:bodyPr>
          <a:lstStyle/>
          <a:p>
            <a:pPr marL="0" indent="0">
              <a:lnSpc>
                <a:spcPct val="170000"/>
              </a:lnSpc>
              <a:spcAft>
                <a:spcPts val="600"/>
              </a:spcAft>
              <a:buNone/>
            </a:pPr>
            <a:r>
              <a:rPr lang="en-US" sz="5500" dirty="0"/>
              <a:t> </a:t>
            </a:r>
            <a:r>
              <a:rPr lang="en-US" sz="5500" dirty="0" smtClean="0"/>
              <a:t> “Since small businesses have created the majority of new jobs over the last few decades, in this period of major economic restructuring it is essential that education professionals focus on essential </a:t>
            </a:r>
            <a:r>
              <a:rPr lang="en-US" sz="5500" u="sng" dirty="0" smtClean="0"/>
              <a:t>entrepreneurial skills </a:t>
            </a:r>
            <a:r>
              <a:rPr lang="en-US" sz="5500" dirty="0" smtClean="0"/>
              <a:t>to stimulate new business creation.</a:t>
            </a:r>
            <a:r>
              <a:rPr lang="en-US" sz="5500" dirty="0" smtClean="0">
                <a:solidFill>
                  <a:schemeClr val="accent1">
                    <a:lumMod val="20000"/>
                    <a:lumOff val="80000"/>
                  </a:schemeClr>
                </a:solidFill>
              </a:rPr>
              <a:t> </a:t>
            </a:r>
            <a:r>
              <a:rPr lang="en-US" dirty="0" smtClean="0">
                <a:solidFill>
                  <a:schemeClr val="accent1">
                    <a:lumMod val="20000"/>
                    <a:lumOff val="80000"/>
                  </a:schemeClr>
                </a:solidFill>
              </a:rPr>
              <a:t>the entrepreneurial competencies essential to the 21st Century Workplace are provided to the present and future worker force.</a:t>
            </a:r>
          </a:p>
          <a:p>
            <a:endParaRPr lang="en-US" dirty="0"/>
          </a:p>
        </p:txBody>
      </p:sp>
      <p:pic>
        <p:nvPicPr>
          <p:cNvPr id="3074" name="Picture 2" descr="http://3.bp.blogspot.com/_04jZThRdNwE/S9oXZEEuoJI/AAAAAAAAACo/nElyeA-uPlE/s1600/HyperGrowthBusinessCoachingProgram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66800"/>
            <a:ext cx="4610100" cy="3457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4.mm.bing.net/th?id=H.4575897919948343&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19050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sellermedia.com/files/2012/11/business-pla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0602" y="4191000"/>
            <a:ext cx="3081898" cy="2049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boscoanthony.com/wp-content/uploads/2012/04/startup-business-from-crossword-seri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5052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657600"/>
            <a:ext cx="4724400" cy="2523768"/>
          </a:xfrm>
          <a:prstGeom prst="rect">
            <a:avLst/>
          </a:prstGeom>
          <a:noFill/>
        </p:spPr>
        <p:txBody>
          <a:bodyPr wrap="square" rtlCol="0">
            <a:spAutoFit/>
          </a:bodyPr>
          <a:lstStyle/>
          <a:p>
            <a:r>
              <a:rPr lang="en-US" b="1" dirty="0" smtClean="0"/>
              <a:t>It </a:t>
            </a:r>
            <a:r>
              <a:rPr lang="en-US" b="1" dirty="0"/>
              <a:t>is not enough to know how to fix a computer network or build a house, one must have the appropriate entrepreneurial skills to make it a successful business“ </a:t>
            </a:r>
            <a:endParaRPr lang="en-US" b="1" dirty="0" smtClean="0"/>
          </a:p>
          <a:p>
            <a:endParaRPr lang="en-US" b="1" dirty="0"/>
          </a:p>
          <a:p>
            <a:r>
              <a:rPr lang="en-US" dirty="0" smtClean="0"/>
              <a:t>- </a:t>
            </a:r>
            <a:r>
              <a:rPr lang="en-US" sz="1600" i="1" dirty="0" smtClean="0"/>
              <a:t> </a:t>
            </a:r>
            <a:r>
              <a:rPr lang="en-US" sz="1600" i="1" dirty="0"/>
              <a:t>Hank </a:t>
            </a:r>
            <a:r>
              <a:rPr lang="en-US" sz="1600" i="1" dirty="0" err="1"/>
              <a:t>Kopcial</a:t>
            </a:r>
            <a:r>
              <a:rPr lang="en-US" sz="1600" i="1" dirty="0"/>
              <a:t>, NFIB Young Entrepreneur </a:t>
            </a:r>
            <a:r>
              <a:rPr lang="en-US" sz="1600" i="1" dirty="0" smtClean="0"/>
              <a:t>Foundation</a:t>
            </a:r>
          </a:p>
          <a:p>
            <a:endParaRPr lang="en-US" sz="1600" i="1" dirty="0"/>
          </a:p>
          <a:p>
            <a:endParaRPr lang="en-US" sz="1600" i="1" dirty="0"/>
          </a:p>
          <a:p>
            <a:endParaRPr lang="en-US" dirty="0"/>
          </a:p>
        </p:txBody>
      </p:sp>
      <p:pic>
        <p:nvPicPr>
          <p:cNvPr id="3078" name="Picture 6" descr="http://www.facetmarketinggroup.com/wp-content/uploads/2012/07/business-plan-strategy-brand-development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867943"/>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434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50000"/>
                  </a:schemeClr>
                </a:solidFill>
              </a:rPr>
              <a:t>Entrepreneurship can be risky…</a:t>
            </a:r>
          </a:p>
        </p:txBody>
      </p:sp>
      <p:sp>
        <p:nvSpPr>
          <p:cNvPr id="6" name="Content Placeholder 5"/>
          <p:cNvSpPr>
            <a:spLocks noGrp="1"/>
          </p:cNvSpPr>
          <p:nvPr>
            <p:ph idx="1"/>
          </p:nvPr>
        </p:nvSpPr>
        <p:spPr>
          <a:xfrm>
            <a:off x="609600" y="1676400"/>
            <a:ext cx="4800600" cy="4114800"/>
          </a:xfrm>
        </p:spPr>
        <p:txBody>
          <a:bodyPr>
            <a:normAutofit/>
          </a:bodyPr>
          <a:lstStyle/>
          <a:p>
            <a:pPr marL="285750" indent="-285750"/>
            <a:r>
              <a:rPr lang="en-US" dirty="0"/>
              <a:t>Sporadic Income</a:t>
            </a:r>
          </a:p>
          <a:p>
            <a:pPr marL="285750" indent="-285750"/>
            <a:r>
              <a:rPr lang="en-US" dirty="0" smtClean="0"/>
              <a:t>Business will fail and lose investment</a:t>
            </a:r>
          </a:p>
          <a:p>
            <a:pPr marL="285750" indent="-285750"/>
            <a:r>
              <a:rPr lang="en-US" dirty="0" smtClean="0"/>
              <a:t>Possibly liable for debts</a:t>
            </a:r>
          </a:p>
          <a:p>
            <a:pPr marL="285750" indent="-285750"/>
            <a:r>
              <a:rPr lang="en-US" dirty="0" smtClean="0"/>
              <a:t>Harder to find work or start again</a:t>
            </a:r>
          </a:p>
          <a:p>
            <a:pPr marL="285750" indent="-285750"/>
            <a:r>
              <a:rPr lang="en-US" dirty="0" smtClean="0"/>
              <a:t>Less Security (perhaps)</a:t>
            </a:r>
          </a:p>
          <a:p>
            <a:pPr marL="285750" indent="-285750"/>
            <a:endParaRPr lang="en-US" dirty="0" smtClean="0"/>
          </a:p>
          <a:p>
            <a:pPr marL="285750" indent="-285750"/>
            <a:endParaRPr lang="en-US"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327" t="22582" r="2301" b="26395"/>
          <a:stretch/>
        </p:blipFill>
        <p:spPr bwMode="auto">
          <a:xfrm>
            <a:off x="5943600" y="2286000"/>
            <a:ext cx="1905000" cy="232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8989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
            </a:r>
            <a:br>
              <a:rPr lang="en-US" dirty="0" smtClean="0"/>
            </a:br>
            <a:r>
              <a:rPr lang="en-US" dirty="0" smtClean="0">
                <a:solidFill>
                  <a:schemeClr val="accent5">
                    <a:lumMod val="50000"/>
                  </a:schemeClr>
                </a:solidFill>
              </a:rPr>
              <a:t>Taking a Calculated Risk</a:t>
            </a:r>
            <a:r>
              <a:rPr lang="en-US" b="1" dirty="0" smtClean="0"/>
              <a:t/>
            </a:r>
            <a:br>
              <a:rPr lang="en-US" b="1" dirty="0" smtClean="0"/>
            </a:br>
            <a:endParaRPr lang="en-US" dirty="0"/>
          </a:p>
        </p:txBody>
      </p:sp>
      <p:sp>
        <p:nvSpPr>
          <p:cNvPr id="3" name="Content Placeholder 2"/>
          <p:cNvSpPr>
            <a:spLocks noGrp="1"/>
          </p:cNvSpPr>
          <p:nvPr>
            <p:ph idx="1"/>
          </p:nvPr>
        </p:nvSpPr>
        <p:spPr>
          <a:xfrm>
            <a:off x="457200" y="1600201"/>
            <a:ext cx="8229600" cy="2133600"/>
          </a:xfrm>
        </p:spPr>
        <p:txBody>
          <a:bodyPr>
            <a:normAutofit/>
          </a:bodyPr>
          <a:lstStyle/>
          <a:p>
            <a:pPr marL="0" indent="0">
              <a:buNone/>
            </a:pPr>
            <a:r>
              <a:rPr lang="en-US" dirty="0" smtClean="0"/>
              <a:t>“A </a:t>
            </a:r>
            <a:r>
              <a:rPr lang="en-US" dirty="0"/>
              <a:t>risk that has been given thoughtful consideration and for which the potential costs and potential benefits have been weighted and considered</a:t>
            </a:r>
            <a:r>
              <a:rPr lang="en-US" dirty="0" smtClean="0"/>
              <a:t>”</a:t>
            </a:r>
            <a:endParaRPr lang="en-US"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57661"/>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1114" y="3961537"/>
            <a:ext cx="3962400" cy="1754326"/>
          </a:xfrm>
          <a:prstGeom prst="rect">
            <a:avLst/>
          </a:prstGeom>
          <a:solidFill>
            <a:schemeClr val="bg1"/>
          </a:solidFill>
        </p:spPr>
        <p:txBody>
          <a:bodyPr wrap="square" rtlCol="0">
            <a:spAutoFit/>
          </a:bodyPr>
          <a:lstStyle/>
          <a:p>
            <a:r>
              <a:rPr lang="en-US" b="1" dirty="0" smtClean="0"/>
              <a:t>Owner-entrepreneurship education empowers young people to make well-informed decisions about their future, whether they choose to become entrepreneurs or not. </a:t>
            </a:r>
          </a:p>
          <a:p>
            <a:endParaRPr lang="en-US" dirty="0"/>
          </a:p>
        </p:txBody>
      </p:sp>
    </p:spTree>
    <p:extLst>
      <p:ext uri="{BB962C8B-B14F-4D97-AF65-F5344CB8AC3E}">
        <p14:creationId xmlns:p14="http://schemas.microsoft.com/office/powerpoint/2010/main" val="137054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Financial Rewards</a:t>
            </a:r>
            <a:endParaRPr lang="en-US" dirty="0">
              <a:solidFill>
                <a:schemeClr val="accent5">
                  <a:lumMod val="50000"/>
                </a:schemeClr>
              </a:solidFill>
            </a:endParaRPr>
          </a:p>
        </p:txBody>
      </p:sp>
      <p:sp>
        <p:nvSpPr>
          <p:cNvPr id="6" name="Content Placeholder 5"/>
          <p:cNvSpPr>
            <a:spLocks noGrp="1"/>
          </p:cNvSpPr>
          <p:nvPr>
            <p:ph idx="1"/>
          </p:nvPr>
        </p:nvSpPr>
        <p:spPr>
          <a:xfrm>
            <a:off x="1981200" y="1524000"/>
            <a:ext cx="1981200" cy="3124200"/>
          </a:xfrm>
        </p:spPr>
        <p:txBody>
          <a:bodyPr>
            <a:normAutofit/>
          </a:bodyPr>
          <a:lstStyle/>
          <a:p>
            <a:pPr marL="0" indent="0">
              <a:buNone/>
            </a:pPr>
            <a:r>
              <a:rPr lang="en-US" dirty="0" smtClean="0"/>
              <a:t>Profits</a:t>
            </a:r>
          </a:p>
          <a:p>
            <a:pPr marL="285750" indent="-285750"/>
            <a:endParaRPr lang="en-US" dirty="0"/>
          </a:p>
          <a:p>
            <a:pPr marL="285750" indent="-285750"/>
            <a:endParaRPr lang="en-US" dirty="0" smtClean="0"/>
          </a:p>
          <a:p>
            <a:pPr marL="285750" indent="-285750"/>
            <a:endParaRPr lang="en-US" dirty="0" smtClean="0"/>
          </a:p>
          <a:p>
            <a:pPr marL="285750" indent="-285750"/>
            <a:endParaRPr lang="en-US" dirty="0"/>
          </a:p>
          <a:p>
            <a:pPr marL="285750" indent="-285750"/>
            <a:endParaRPr lang="en-US" dirty="0" smtClean="0"/>
          </a:p>
        </p:txBody>
      </p:sp>
      <p:sp>
        <p:nvSpPr>
          <p:cNvPr id="10" name="Rectangle 9"/>
          <p:cNvSpPr/>
          <p:nvPr/>
        </p:nvSpPr>
        <p:spPr>
          <a:xfrm>
            <a:off x="762000" y="4800600"/>
            <a:ext cx="7620000" cy="1661993"/>
          </a:xfrm>
          <a:prstGeom prst="rect">
            <a:avLst/>
          </a:prstGeom>
          <a:ln>
            <a:solidFill>
              <a:schemeClr val="accent1"/>
            </a:solidFill>
          </a:ln>
        </p:spPr>
        <p:txBody>
          <a:bodyPr wrap="square">
            <a:spAutoFit/>
          </a:bodyPr>
          <a:lstStyle/>
          <a:p>
            <a:pPr lvl="0">
              <a:spcAft>
                <a:spcPts val="1200"/>
              </a:spcAft>
            </a:pPr>
            <a:r>
              <a:rPr lang="de-DE" b="1" dirty="0" smtClean="0">
                <a:solidFill>
                  <a:prstClr val="black"/>
                </a:solidFill>
              </a:rPr>
              <a:t>Facebook - </a:t>
            </a:r>
            <a:r>
              <a:rPr lang="de-DE" dirty="0" smtClean="0">
                <a:solidFill>
                  <a:prstClr val="black"/>
                </a:solidFill>
              </a:rPr>
              <a:t>Mark </a:t>
            </a:r>
            <a:r>
              <a:rPr lang="de-DE" dirty="0">
                <a:solidFill>
                  <a:prstClr val="black"/>
                </a:solidFill>
              </a:rPr>
              <a:t>Zuckerberg </a:t>
            </a:r>
            <a:r>
              <a:rPr lang="de-DE" dirty="0" smtClean="0">
                <a:solidFill>
                  <a:prstClr val="black"/>
                </a:solidFill>
              </a:rPr>
              <a:t>launched Facebook around age 20 </a:t>
            </a:r>
          </a:p>
          <a:p>
            <a:pPr lvl="0">
              <a:spcAft>
                <a:spcPts val="1200"/>
              </a:spcAft>
            </a:pPr>
            <a:r>
              <a:rPr lang="en-US" b="1" dirty="0" smtClean="0"/>
              <a:t>The Body Shop </a:t>
            </a:r>
            <a:r>
              <a:rPr lang="en-US" dirty="0" smtClean="0"/>
              <a:t>– Dame Anita Roddick started at age 27  with 15 products</a:t>
            </a:r>
          </a:p>
          <a:p>
            <a:pPr lvl="0">
              <a:spcAft>
                <a:spcPts val="1200"/>
              </a:spcAft>
            </a:pPr>
            <a:r>
              <a:rPr lang="en-US" b="1" dirty="0" err="1" smtClean="0">
                <a:solidFill>
                  <a:prstClr val="black"/>
                </a:solidFill>
              </a:rPr>
              <a:t>Spanx</a:t>
            </a:r>
            <a:r>
              <a:rPr lang="en-US" b="1" dirty="0" smtClean="0">
                <a:solidFill>
                  <a:prstClr val="black"/>
                </a:solidFill>
              </a:rPr>
              <a:t> </a:t>
            </a:r>
            <a:r>
              <a:rPr lang="en-US" dirty="0" smtClean="0">
                <a:solidFill>
                  <a:prstClr val="black"/>
                </a:solidFill>
              </a:rPr>
              <a:t>– Sara Blakely started at age 28</a:t>
            </a:r>
          </a:p>
          <a:p>
            <a:pPr lvl="0">
              <a:spcAft>
                <a:spcPts val="1200"/>
              </a:spcAft>
            </a:pPr>
            <a:r>
              <a:rPr lang="en-US" b="1" dirty="0" smtClean="0">
                <a:solidFill>
                  <a:prstClr val="black"/>
                </a:solidFill>
              </a:rPr>
              <a:t>Wal-Mart</a:t>
            </a:r>
            <a:r>
              <a:rPr lang="en-US" dirty="0" smtClean="0">
                <a:solidFill>
                  <a:prstClr val="black"/>
                </a:solidFill>
              </a:rPr>
              <a:t> – Sam Walton started at age 26</a:t>
            </a:r>
            <a:endParaRPr lang="en-US" dirty="0">
              <a:solidFill>
                <a:prstClr val="black"/>
              </a:solidFill>
            </a:endParaRPr>
          </a:p>
        </p:txBody>
      </p:sp>
      <p:pic>
        <p:nvPicPr>
          <p:cNvPr id="8199" name="Picture 7" descr="http://www.ladydragon.com/news2012/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001" y="2128383"/>
            <a:ext cx="1900238" cy="22355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nlinebusinesslab.com/wp-content/uploads/2011/07/grow-busin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84974"/>
            <a:ext cx="2905310" cy="21789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1600199"/>
            <a:ext cx="3581400" cy="584775"/>
          </a:xfrm>
          <a:prstGeom prst="rect">
            <a:avLst/>
          </a:prstGeom>
          <a:noFill/>
        </p:spPr>
        <p:txBody>
          <a:bodyPr wrap="square" rtlCol="0">
            <a:spAutoFit/>
          </a:bodyPr>
          <a:lstStyle/>
          <a:p>
            <a:r>
              <a:rPr lang="en-US" sz="3200" dirty="0" smtClean="0"/>
              <a:t>Capital Growth</a:t>
            </a:r>
            <a:endParaRPr lang="en-US" sz="3200" dirty="0"/>
          </a:p>
        </p:txBody>
      </p:sp>
      <p:pic>
        <p:nvPicPr>
          <p:cNvPr id="1028" name="Picture 4" descr="http://solpowerpeople.com/wp-content/uploads/2013/01/solar-pv-business-develop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40965"/>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rt-best-worst-biz-states.to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2600" y="685800"/>
            <a:ext cx="4524375"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33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Non-financial Rewards</a:t>
            </a:r>
            <a:endParaRPr lang="en-US" dirty="0">
              <a:solidFill>
                <a:schemeClr val="accent5">
                  <a:lumMod val="50000"/>
                </a:schemeClr>
              </a:solidFill>
            </a:endParaRPr>
          </a:p>
        </p:txBody>
      </p:sp>
      <p:sp>
        <p:nvSpPr>
          <p:cNvPr id="6" name="Content Placeholder 5"/>
          <p:cNvSpPr>
            <a:spLocks noGrp="1"/>
          </p:cNvSpPr>
          <p:nvPr>
            <p:ph idx="1"/>
          </p:nvPr>
        </p:nvSpPr>
        <p:spPr>
          <a:xfrm>
            <a:off x="685800" y="1503084"/>
            <a:ext cx="4800600" cy="4525963"/>
          </a:xfrm>
        </p:spPr>
        <p:txBody>
          <a:bodyPr>
            <a:normAutofit/>
          </a:bodyPr>
          <a:lstStyle/>
          <a:p>
            <a:pPr marL="285750" indent="-285750"/>
            <a:r>
              <a:rPr lang="en-US" dirty="0"/>
              <a:t>Independence</a:t>
            </a:r>
          </a:p>
          <a:p>
            <a:pPr marL="285750" indent="-285750"/>
            <a:r>
              <a:rPr lang="en-US" dirty="0" smtClean="0"/>
              <a:t>A sense of satisfaction</a:t>
            </a:r>
          </a:p>
          <a:p>
            <a:pPr marL="285750" indent="-285750"/>
            <a:r>
              <a:rPr lang="en-US" dirty="0" smtClean="0"/>
              <a:t>Building something</a:t>
            </a:r>
          </a:p>
          <a:p>
            <a:pPr marL="285750" indent="-285750"/>
            <a:r>
              <a:rPr lang="en-US" dirty="0" smtClean="0"/>
              <a:t>Being in control</a:t>
            </a:r>
          </a:p>
          <a:p>
            <a:pPr marL="285750" indent="-285750"/>
            <a:r>
              <a:rPr lang="en-US" dirty="0" smtClean="0"/>
              <a:t>Employing more people</a:t>
            </a:r>
          </a:p>
          <a:p>
            <a:pPr marL="285750" indent="-285750"/>
            <a:r>
              <a:rPr lang="en-US" dirty="0" smtClean="0"/>
              <a:t>Making a contribution to community</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283" y="3657600"/>
            <a:ext cx="2932184" cy="17436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91595"/>
            <a:ext cx="2952750" cy="16521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5344283" y="5486400"/>
            <a:ext cx="2942467" cy="307777"/>
          </a:xfrm>
          <a:prstGeom prst="rect">
            <a:avLst/>
          </a:prstGeom>
          <a:noFill/>
        </p:spPr>
        <p:txBody>
          <a:bodyPr wrap="square" rtlCol="0">
            <a:spAutoFit/>
          </a:bodyPr>
          <a:lstStyle/>
          <a:p>
            <a:pPr algn="ctr"/>
            <a:r>
              <a:rPr lang="en-US" sz="1400" dirty="0" smtClean="0"/>
              <a:t>The Burrito Project – Salt Lake City</a:t>
            </a:r>
            <a:endParaRPr lang="en-US" sz="1400" dirty="0"/>
          </a:p>
        </p:txBody>
      </p:sp>
    </p:spTree>
    <p:extLst>
      <p:ext uri="{BB962C8B-B14F-4D97-AF65-F5344CB8AC3E}">
        <p14:creationId xmlns:p14="http://schemas.microsoft.com/office/powerpoint/2010/main" val="1462867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Find a “need” (opportunity) and figure out how to meet it</a:t>
            </a:r>
            <a:endParaRPr lang="en-US" dirty="0">
              <a:solidFill>
                <a:schemeClr val="accent5">
                  <a:lumMod val="50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382" t="23573" r="14630"/>
          <a:stretch/>
        </p:blipFill>
        <p:spPr>
          <a:xfrm>
            <a:off x="914400" y="1597477"/>
            <a:ext cx="1556657" cy="2152851"/>
          </a:xfrm>
          <a:prstGeom prst="rect">
            <a:avLst/>
          </a:prstGeo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9" y="4371238"/>
            <a:ext cx="2590800" cy="1571179"/>
          </a:xfrm>
          <a:prstGeom prst="rect">
            <a:avLst/>
          </a:prstGeom>
          <a:ln>
            <a:solidFill>
              <a:schemeClr val="accent1"/>
            </a:solidFill>
          </a:ln>
        </p:spPr>
      </p:pic>
      <p:sp>
        <p:nvSpPr>
          <p:cNvPr id="10" name="TextBox 9"/>
          <p:cNvSpPr txBox="1"/>
          <p:nvPr/>
        </p:nvSpPr>
        <p:spPr>
          <a:xfrm>
            <a:off x="457200" y="3886200"/>
            <a:ext cx="2895600" cy="369332"/>
          </a:xfrm>
          <a:prstGeom prst="rect">
            <a:avLst/>
          </a:prstGeom>
          <a:noFill/>
        </p:spPr>
        <p:txBody>
          <a:bodyPr wrap="square" rtlCol="0">
            <a:spAutoFit/>
          </a:bodyPr>
          <a:lstStyle/>
          <a:p>
            <a:endParaRPr lang="en-US" dirty="0"/>
          </a:p>
        </p:txBody>
      </p:sp>
      <p:sp>
        <p:nvSpPr>
          <p:cNvPr id="11" name="TextBox 10"/>
          <p:cNvSpPr txBox="1"/>
          <p:nvPr/>
        </p:nvSpPr>
        <p:spPr>
          <a:xfrm>
            <a:off x="609600" y="4038600"/>
            <a:ext cx="2895600" cy="369332"/>
          </a:xfrm>
          <a:prstGeom prst="rect">
            <a:avLst/>
          </a:prstGeom>
          <a:noFill/>
        </p:spPr>
        <p:txBody>
          <a:bodyPr wrap="square" rtlCol="0">
            <a:spAutoFit/>
          </a:bodyPr>
          <a:lstStyle/>
          <a:p>
            <a:endParaRPr lang="en-US" dirty="0"/>
          </a:p>
        </p:txBody>
      </p:sp>
      <p:sp>
        <p:nvSpPr>
          <p:cNvPr id="13" name="TextBox 12"/>
          <p:cNvSpPr txBox="1"/>
          <p:nvPr/>
        </p:nvSpPr>
        <p:spPr>
          <a:xfrm>
            <a:off x="914399" y="3785807"/>
            <a:ext cx="1556657" cy="461665"/>
          </a:xfrm>
          <a:prstGeom prst="rect">
            <a:avLst/>
          </a:prstGeom>
          <a:noFill/>
        </p:spPr>
        <p:txBody>
          <a:bodyPr wrap="square" rtlCol="0">
            <a:spAutoFit/>
          </a:bodyPr>
          <a:lstStyle/>
          <a:p>
            <a:pPr algn="ctr"/>
            <a:r>
              <a:rPr lang="en-US" sz="1200" dirty="0" smtClean="0"/>
              <a:t>A “need” for a sober living environment</a:t>
            </a:r>
            <a:endParaRPr lang="en-US" sz="1200" dirty="0"/>
          </a:p>
        </p:txBody>
      </p:sp>
      <p:sp>
        <p:nvSpPr>
          <p:cNvPr id="16" name="TextBox 15"/>
          <p:cNvSpPr txBox="1"/>
          <p:nvPr/>
        </p:nvSpPr>
        <p:spPr>
          <a:xfrm>
            <a:off x="587829" y="5964188"/>
            <a:ext cx="2590800" cy="276999"/>
          </a:xfrm>
          <a:prstGeom prst="rect">
            <a:avLst/>
          </a:prstGeom>
          <a:noFill/>
        </p:spPr>
        <p:txBody>
          <a:bodyPr wrap="square" rtlCol="0">
            <a:spAutoFit/>
          </a:bodyPr>
          <a:lstStyle/>
          <a:p>
            <a:pPr algn="ctr"/>
            <a:r>
              <a:rPr lang="en-US" sz="1200" dirty="0" smtClean="0"/>
              <a:t>A “need” for a shirt extender</a:t>
            </a:r>
            <a:endParaRPr lang="en-US" sz="1200"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799" y="1639092"/>
            <a:ext cx="2057401" cy="1966566"/>
          </a:xfrm>
          <a:prstGeom prst="rect">
            <a:avLst/>
          </a:prstGeom>
          <a:ln>
            <a:solidFill>
              <a:schemeClr val="accent1"/>
            </a:solidFill>
          </a:ln>
        </p:spPr>
      </p:pic>
      <p:sp>
        <p:nvSpPr>
          <p:cNvPr id="20" name="TextBox 19"/>
          <p:cNvSpPr txBox="1"/>
          <p:nvPr/>
        </p:nvSpPr>
        <p:spPr>
          <a:xfrm>
            <a:off x="3352800" y="3750328"/>
            <a:ext cx="2208752" cy="461665"/>
          </a:xfrm>
          <a:prstGeom prst="rect">
            <a:avLst/>
          </a:prstGeom>
          <a:noFill/>
        </p:spPr>
        <p:txBody>
          <a:bodyPr wrap="square" rtlCol="0">
            <a:spAutoFit/>
          </a:bodyPr>
          <a:lstStyle/>
          <a:p>
            <a:pPr algn="ctr"/>
            <a:r>
              <a:rPr lang="en-US" sz="1200" dirty="0" smtClean="0"/>
              <a:t>A “need” for shoe and leather repair</a:t>
            </a:r>
            <a:endParaRPr lang="en-US" sz="1200"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9800" y="1671749"/>
            <a:ext cx="2133600" cy="1959511"/>
          </a:xfrm>
          <a:prstGeom prst="rect">
            <a:avLst/>
          </a:prstGeom>
          <a:ln>
            <a:solidFill>
              <a:schemeClr val="accent1"/>
            </a:solidFill>
          </a:ln>
        </p:spPr>
      </p:pic>
      <p:sp>
        <p:nvSpPr>
          <p:cNvPr id="22" name="TextBox 21"/>
          <p:cNvSpPr txBox="1"/>
          <p:nvPr/>
        </p:nvSpPr>
        <p:spPr>
          <a:xfrm>
            <a:off x="6019800" y="3653134"/>
            <a:ext cx="2133600" cy="276999"/>
          </a:xfrm>
          <a:prstGeom prst="rect">
            <a:avLst/>
          </a:prstGeom>
          <a:noFill/>
        </p:spPr>
        <p:txBody>
          <a:bodyPr wrap="square" rtlCol="0">
            <a:spAutoFit/>
          </a:bodyPr>
          <a:lstStyle/>
          <a:p>
            <a:pPr algn="ctr"/>
            <a:r>
              <a:rPr lang="en-US" sz="1200" dirty="0" smtClean="0"/>
              <a:t>A “need” for car inspections</a:t>
            </a:r>
            <a:endParaRPr lang="en-US" sz="1200"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9756" y="4396690"/>
            <a:ext cx="2556615" cy="1420788"/>
          </a:xfrm>
          <a:prstGeom prst="rect">
            <a:avLst/>
          </a:prstGeom>
          <a:ln>
            <a:solidFill>
              <a:schemeClr val="accent1"/>
            </a:solidFill>
          </a:ln>
        </p:spPr>
      </p:pic>
      <p:sp>
        <p:nvSpPr>
          <p:cNvPr id="24" name="TextBox 23"/>
          <p:cNvSpPr txBox="1"/>
          <p:nvPr/>
        </p:nvSpPr>
        <p:spPr>
          <a:xfrm>
            <a:off x="3505200" y="5817220"/>
            <a:ext cx="2514600" cy="276999"/>
          </a:xfrm>
          <a:prstGeom prst="rect">
            <a:avLst/>
          </a:prstGeom>
          <a:noFill/>
        </p:spPr>
        <p:txBody>
          <a:bodyPr wrap="square" rtlCol="0">
            <a:spAutoFit/>
          </a:bodyPr>
          <a:lstStyle/>
          <a:p>
            <a:pPr algn="ctr"/>
            <a:r>
              <a:rPr lang="en-US" sz="1200" dirty="0" smtClean="0"/>
              <a:t>A “need” for airport transportation</a:t>
            </a:r>
            <a:endParaRPr lang="en-US" sz="1200" dirty="0"/>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800" y="4399369"/>
            <a:ext cx="1890470" cy="1417852"/>
          </a:xfrm>
          <a:prstGeom prst="rect">
            <a:avLst/>
          </a:prstGeom>
          <a:ln>
            <a:solidFill>
              <a:schemeClr val="accent1"/>
            </a:solidFill>
          </a:ln>
        </p:spPr>
      </p:pic>
      <p:sp>
        <p:nvSpPr>
          <p:cNvPr id="26" name="TextBox 25"/>
          <p:cNvSpPr txBox="1"/>
          <p:nvPr/>
        </p:nvSpPr>
        <p:spPr>
          <a:xfrm>
            <a:off x="6400800" y="5803917"/>
            <a:ext cx="1890470" cy="276999"/>
          </a:xfrm>
          <a:prstGeom prst="rect">
            <a:avLst/>
          </a:prstGeom>
          <a:noFill/>
        </p:spPr>
        <p:txBody>
          <a:bodyPr wrap="square" rtlCol="0">
            <a:spAutoFit/>
          </a:bodyPr>
          <a:lstStyle/>
          <a:p>
            <a:pPr algn="ctr"/>
            <a:r>
              <a:rPr lang="en-US" sz="1200" dirty="0" smtClean="0"/>
              <a:t>A “need” for child care.</a:t>
            </a:r>
            <a:endParaRPr lang="en-US" sz="1200" dirty="0"/>
          </a:p>
        </p:txBody>
      </p:sp>
      <p:pic>
        <p:nvPicPr>
          <p:cNvPr id="4098" name="Picture 2" descr="http://tweakyourbiz.com/growth/files/shutterstock_125404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0" y="228600"/>
            <a:ext cx="2126673" cy="161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95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50000"/>
                  </a:schemeClr>
                </a:solidFill>
              </a:rPr>
              <a:t>Find a “want” (opportunity) and figure out how to meet it</a:t>
            </a:r>
            <a:endParaRPr lang="en-US" dirty="0">
              <a:solidFill>
                <a:schemeClr val="accent5">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7376" y="1673432"/>
            <a:ext cx="2603652" cy="1952739"/>
          </a:xfrm>
          <a:prstGeom prst="rect">
            <a:avLst/>
          </a:prstGeom>
          <a:ln>
            <a:solidFill>
              <a:schemeClr val="accent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43" y="3349172"/>
            <a:ext cx="2362200" cy="1772639"/>
          </a:xfrm>
          <a:prstGeom prst="rect">
            <a:avLst/>
          </a:prstGeom>
        </p:spPr>
      </p:pic>
      <p:sp>
        <p:nvSpPr>
          <p:cNvPr id="6" name="TextBox 5"/>
          <p:cNvSpPr txBox="1"/>
          <p:nvPr/>
        </p:nvSpPr>
        <p:spPr>
          <a:xfrm>
            <a:off x="767443" y="5121811"/>
            <a:ext cx="2438400" cy="461665"/>
          </a:xfrm>
          <a:prstGeom prst="rect">
            <a:avLst/>
          </a:prstGeom>
          <a:noFill/>
        </p:spPr>
        <p:txBody>
          <a:bodyPr wrap="square" rtlCol="0">
            <a:spAutoFit/>
          </a:bodyPr>
          <a:lstStyle/>
          <a:p>
            <a:pPr algn="ctr"/>
            <a:r>
              <a:rPr lang="en-US" sz="1200" dirty="0" smtClean="0"/>
              <a:t>A “want” to make own jewelry and wedding rings</a:t>
            </a:r>
            <a:endParaRPr lang="en-US" sz="1200" dirty="0"/>
          </a:p>
        </p:txBody>
      </p:sp>
      <p:sp>
        <p:nvSpPr>
          <p:cNvPr id="8" name="TextBox 7"/>
          <p:cNvSpPr txBox="1"/>
          <p:nvPr/>
        </p:nvSpPr>
        <p:spPr>
          <a:xfrm>
            <a:off x="3581400" y="3872966"/>
            <a:ext cx="2188028" cy="461665"/>
          </a:xfrm>
          <a:prstGeom prst="rect">
            <a:avLst/>
          </a:prstGeom>
          <a:noFill/>
        </p:spPr>
        <p:txBody>
          <a:bodyPr wrap="square" rtlCol="0">
            <a:spAutoFit/>
          </a:bodyPr>
          <a:lstStyle/>
          <a:p>
            <a:pPr algn="ctr"/>
            <a:r>
              <a:rPr lang="en-US" sz="1200" dirty="0" smtClean="0"/>
              <a:t>A “want” for chic, fun fitness apparel.</a:t>
            </a:r>
            <a:endParaRPr lang="en-US" sz="12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752601"/>
            <a:ext cx="2362200" cy="1574800"/>
          </a:xfrm>
          <a:prstGeom prst="rect">
            <a:avLst/>
          </a:prstGeom>
          <a:ln>
            <a:solidFill>
              <a:schemeClr val="accent1"/>
            </a:solidFill>
          </a:ln>
        </p:spPr>
      </p:pic>
      <p:sp>
        <p:nvSpPr>
          <p:cNvPr id="10" name="TextBox 9"/>
          <p:cNvSpPr txBox="1"/>
          <p:nvPr/>
        </p:nvSpPr>
        <p:spPr>
          <a:xfrm>
            <a:off x="6172200" y="3349172"/>
            <a:ext cx="2362200" cy="276999"/>
          </a:xfrm>
          <a:prstGeom prst="rect">
            <a:avLst/>
          </a:prstGeom>
          <a:noFill/>
        </p:spPr>
        <p:txBody>
          <a:bodyPr wrap="square" rtlCol="0">
            <a:spAutoFit/>
          </a:bodyPr>
          <a:lstStyle/>
          <a:p>
            <a:pPr algn="ctr"/>
            <a:r>
              <a:rPr lang="en-US" sz="1200" dirty="0" smtClean="0"/>
              <a:t>A “want” to snow-kite</a:t>
            </a:r>
            <a:endParaRPr lang="en-US" sz="12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3921952"/>
            <a:ext cx="1676400" cy="2514600"/>
          </a:xfrm>
          <a:prstGeom prst="rect">
            <a:avLst/>
          </a:prstGeom>
          <a:ln>
            <a:solidFill>
              <a:schemeClr val="accent1"/>
            </a:solidFill>
          </a:ln>
        </p:spPr>
      </p:pic>
      <p:sp>
        <p:nvSpPr>
          <p:cNvPr id="13" name="TextBox 12"/>
          <p:cNvSpPr txBox="1"/>
          <p:nvPr/>
        </p:nvSpPr>
        <p:spPr>
          <a:xfrm>
            <a:off x="3962400" y="5121810"/>
            <a:ext cx="2438400" cy="461665"/>
          </a:xfrm>
          <a:prstGeom prst="rect">
            <a:avLst/>
          </a:prstGeom>
          <a:noFill/>
        </p:spPr>
        <p:txBody>
          <a:bodyPr wrap="square" rtlCol="0">
            <a:spAutoFit/>
          </a:bodyPr>
          <a:lstStyle/>
          <a:p>
            <a:pPr algn="ctr"/>
            <a:r>
              <a:rPr lang="en-US" sz="1200" dirty="0" smtClean="0"/>
              <a:t>A “need” for a hostess gift and a “want” for chocolate</a:t>
            </a:r>
            <a:endParaRPr lang="en-US" sz="1200"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1400" y="1676400"/>
            <a:ext cx="2188028" cy="2188028"/>
          </a:xfrm>
          <a:prstGeom prst="rect">
            <a:avLst/>
          </a:prstGeom>
          <a:ln>
            <a:solidFill>
              <a:schemeClr val="accent1"/>
            </a:solidFill>
          </a:ln>
        </p:spPr>
      </p:pic>
    </p:spTree>
    <p:extLst>
      <p:ext uri="{BB962C8B-B14F-4D97-AF65-F5344CB8AC3E}">
        <p14:creationId xmlns:p14="http://schemas.microsoft.com/office/powerpoint/2010/main" val="18300437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dirty="0" smtClean="0">
                <a:solidFill>
                  <a:schemeClr val="accent5">
                    <a:lumMod val="50000"/>
                  </a:schemeClr>
                </a:solidFill>
              </a:rPr>
              <a:t>Most entrepreneurs are good at what they do, BUT they don’t know how to plan for and operate a small business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82200" y="5562600"/>
            <a:ext cx="2478617" cy="1858963"/>
          </a:xfrm>
        </p:spPr>
      </p:pic>
      <p:sp>
        <p:nvSpPr>
          <p:cNvPr id="5" name="TextBox 4"/>
          <p:cNvSpPr txBox="1"/>
          <p:nvPr/>
        </p:nvSpPr>
        <p:spPr>
          <a:xfrm>
            <a:off x="821473" y="2133600"/>
            <a:ext cx="3505200" cy="3970318"/>
          </a:xfrm>
          <a:prstGeom prst="rect">
            <a:avLst/>
          </a:prstGeom>
          <a:noFill/>
        </p:spPr>
        <p:txBody>
          <a:bodyPr wrap="square" rtlCol="0">
            <a:spAutoFit/>
          </a:bodyPr>
          <a:lstStyle/>
          <a:p>
            <a:pPr marL="285750" indent="-285750">
              <a:buFont typeface="Arial" pitchFamily="34" charset="0"/>
              <a:buChar char="•"/>
            </a:pPr>
            <a:r>
              <a:rPr lang="en-US" dirty="0" smtClean="0"/>
              <a:t>Attorneys</a:t>
            </a:r>
          </a:p>
          <a:p>
            <a:pPr marL="285750" indent="-285750">
              <a:buFont typeface="Arial" pitchFamily="34" charset="0"/>
              <a:buChar char="•"/>
            </a:pPr>
            <a:r>
              <a:rPr lang="en-US" dirty="0" smtClean="0"/>
              <a:t>Doctors</a:t>
            </a:r>
          </a:p>
          <a:p>
            <a:pPr marL="285750" indent="-285750">
              <a:buFont typeface="Arial" pitchFamily="34" charset="0"/>
              <a:buChar char="•"/>
            </a:pPr>
            <a:r>
              <a:rPr lang="en-US" dirty="0" smtClean="0"/>
              <a:t>Dentists</a:t>
            </a:r>
          </a:p>
          <a:p>
            <a:pPr marL="285750" indent="-285750">
              <a:buFont typeface="Arial" pitchFamily="34" charset="0"/>
              <a:buChar char="•"/>
            </a:pPr>
            <a:r>
              <a:rPr lang="en-US" dirty="0" smtClean="0"/>
              <a:t>Architects</a:t>
            </a:r>
          </a:p>
          <a:p>
            <a:pPr marL="285750" lvl="0" indent="-285750">
              <a:buFont typeface="Arial" pitchFamily="34" charset="0"/>
              <a:buChar char="•"/>
            </a:pPr>
            <a:r>
              <a:rPr lang="en-US" dirty="0" smtClean="0"/>
              <a:t>Accountants</a:t>
            </a:r>
          </a:p>
          <a:p>
            <a:pPr marL="285750" indent="-285750">
              <a:buFont typeface="Arial" pitchFamily="34" charset="0"/>
              <a:buChar char="•"/>
            </a:pPr>
            <a:r>
              <a:rPr lang="en-US" dirty="0"/>
              <a:t>Interpreters &amp; Translators </a:t>
            </a:r>
          </a:p>
          <a:p>
            <a:pPr marL="285750" indent="-285750">
              <a:buFont typeface="Arial" pitchFamily="34" charset="0"/>
              <a:buChar char="•"/>
            </a:pPr>
            <a:r>
              <a:rPr lang="en-US" dirty="0"/>
              <a:t>Financial </a:t>
            </a:r>
            <a:r>
              <a:rPr lang="en-US" dirty="0" smtClean="0"/>
              <a:t>Analysts </a:t>
            </a:r>
            <a:endParaRPr lang="en-US" dirty="0"/>
          </a:p>
          <a:p>
            <a:pPr marL="285750" indent="-285750">
              <a:buFont typeface="Arial" pitchFamily="34" charset="0"/>
              <a:buChar char="•"/>
            </a:pPr>
            <a:r>
              <a:rPr lang="en-US" dirty="0" smtClean="0"/>
              <a:t>Optometrists</a:t>
            </a:r>
            <a:endParaRPr lang="en-US" dirty="0"/>
          </a:p>
          <a:p>
            <a:pPr marL="285750" indent="-285750">
              <a:buFont typeface="Arial" pitchFamily="34" charset="0"/>
              <a:buChar char="•"/>
            </a:pPr>
            <a:r>
              <a:rPr lang="en-US" dirty="0"/>
              <a:t>Home Health Care </a:t>
            </a:r>
            <a:r>
              <a:rPr lang="en-US" dirty="0" smtClean="0"/>
              <a:t>Providers</a:t>
            </a:r>
          </a:p>
          <a:p>
            <a:pPr marL="285750" indent="-285750">
              <a:buFont typeface="Arial" pitchFamily="34" charset="0"/>
              <a:buChar char="•"/>
            </a:pPr>
            <a:r>
              <a:rPr lang="en-US" dirty="0" smtClean="0"/>
              <a:t>Web Designers </a:t>
            </a:r>
          </a:p>
          <a:p>
            <a:pPr marL="285750" lvl="0" indent="-285750">
              <a:buFont typeface="Arial" pitchFamily="34" charset="0"/>
              <a:buChar char="•"/>
            </a:pPr>
            <a:r>
              <a:rPr lang="en-US" dirty="0" smtClean="0"/>
              <a:t>Insurance Agents</a:t>
            </a:r>
          </a:p>
          <a:p>
            <a:pPr marL="285750" lvl="0" indent="-285750">
              <a:buFont typeface="Arial" pitchFamily="34" charset="0"/>
              <a:buChar char="•"/>
            </a:pPr>
            <a:r>
              <a:rPr lang="en-US" dirty="0" smtClean="0"/>
              <a:t>Non-profit directors*</a:t>
            </a:r>
          </a:p>
          <a:p>
            <a:pPr marL="285750" indent="-285750">
              <a:buFont typeface="Arial" pitchFamily="34" charset="0"/>
              <a:buChar char="•"/>
            </a:pPr>
            <a:r>
              <a:rPr lang="en-US" dirty="0"/>
              <a:t>Funeral </a:t>
            </a:r>
            <a:r>
              <a:rPr lang="en-US" dirty="0" smtClean="0"/>
              <a:t>Directors</a:t>
            </a:r>
          </a:p>
          <a:p>
            <a:pPr marL="285750" lvl="0" indent="-285750">
              <a:buFont typeface="Arial" pitchFamily="34" charset="0"/>
              <a:buChar char="•"/>
            </a:pPr>
            <a:r>
              <a:rPr lang="en-US" dirty="0"/>
              <a:t>Tour </a:t>
            </a:r>
            <a:r>
              <a:rPr lang="en-US" dirty="0" smtClean="0"/>
              <a:t>Guides</a:t>
            </a:r>
            <a:endParaRPr lang="en-US" dirty="0"/>
          </a:p>
        </p:txBody>
      </p:sp>
      <p:sp>
        <p:nvSpPr>
          <p:cNvPr id="9" name="TextBox 8"/>
          <p:cNvSpPr txBox="1"/>
          <p:nvPr/>
        </p:nvSpPr>
        <p:spPr>
          <a:xfrm>
            <a:off x="4572000" y="2133600"/>
            <a:ext cx="3810000" cy="2308324"/>
          </a:xfrm>
          <a:prstGeom prst="rect">
            <a:avLst/>
          </a:prstGeom>
          <a:noFill/>
        </p:spPr>
        <p:txBody>
          <a:bodyPr wrap="square" rtlCol="0">
            <a:spAutoFit/>
          </a:bodyPr>
          <a:lstStyle/>
          <a:p>
            <a:pPr marL="285750" lvl="0" indent="-285750">
              <a:buFont typeface="Arial" pitchFamily="34" charset="0"/>
              <a:buChar char="•"/>
            </a:pPr>
            <a:r>
              <a:rPr lang="en-US" dirty="0" smtClean="0"/>
              <a:t>Caterer</a:t>
            </a:r>
            <a:endParaRPr lang="en-US" dirty="0"/>
          </a:p>
          <a:p>
            <a:pPr marL="285750" lvl="0" indent="-285750">
              <a:buFont typeface="Arial" pitchFamily="34" charset="0"/>
              <a:buChar char="•"/>
            </a:pPr>
            <a:r>
              <a:rPr lang="en-US" dirty="0" smtClean="0"/>
              <a:t>Restaurant Owner </a:t>
            </a:r>
          </a:p>
          <a:p>
            <a:pPr marL="285750" lvl="0" indent="-285750">
              <a:buFont typeface="Arial" pitchFamily="34" charset="0"/>
              <a:buChar char="•"/>
            </a:pPr>
            <a:r>
              <a:rPr lang="en-US" dirty="0" smtClean="0"/>
              <a:t>Marriage, Child and Family Counselors </a:t>
            </a:r>
          </a:p>
          <a:p>
            <a:pPr marL="285750" lvl="0" indent="-285750">
              <a:buFont typeface="Arial" pitchFamily="34" charset="0"/>
              <a:buChar char="•"/>
            </a:pPr>
            <a:r>
              <a:rPr lang="en-US" dirty="0" smtClean="0"/>
              <a:t>Travel and Transportation Agents</a:t>
            </a:r>
          </a:p>
          <a:p>
            <a:pPr marL="285750" lvl="0" indent="-285750">
              <a:buFont typeface="Arial" pitchFamily="34" charset="0"/>
              <a:buChar char="•"/>
            </a:pPr>
            <a:r>
              <a:rPr lang="en-US" dirty="0" smtClean="0"/>
              <a:t>Veterinarians</a:t>
            </a:r>
          </a:p>
          <a:p>
            <a:pPr marL="285750" lvl="0" indent="-285750">
              <a:buFont typeface="Arial" pitchFamily="34" charset="0"/>
              <a:buChar char="•"/>
            </a:pPr>
            <a:r>
              <a:rPr lang="en-US" dirty="0" smtClean="0"/>
              <a:t>Plumbers </a:t>
            </a:r>
          </a:p>
          <a:p>
            <a:pPr marL="285750" lvl="0" indent="-285750">
              <a:buFont typeface="Arial" pitchFamily="34" charset="0"/>
              <a:buChar char="•"/>
            </a:pPr>
            <a:r>
              <a:rPr lang="en-US" dirty="0" smtClean="0"/>
              <a:t>Hair Stylist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186074"/>
            <a:ext cx="1500536" cy="2000714"/>
          </a:xfrm>
          <a:prstGeom prst="rect">
            <a:avLst/>
          </a:prstGeom>
          <a:ln>
            <a:solidFill>
              <a:schemeClr val="accent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2600" y="2551772"/>
            <a:ext cx="2286000" cy="17145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6547" y="4736055"/>
            <a:ext cx="1866348" cy="1399761"/>
          </a:xfrm>
          <a:prstGeom prst="rect">
            <a:avLst/>
          </a:prstGeom>
          <a:ln>
            <a:solidFill>
              <a:schemeClr val="accent1"/>
            </a:solidFill>
          </a:ln>
        </p:spPr>
      </p:pic>
    </p:spTree>
    <p:extLst>
      <p:ext uri="{BB962C8B-B14F-4D97-AF65-F5344CB8AC3E}">
        <p14:creationId xmlns:p14="http://schemas.microsoft.com/office/powerpoint/2010/main" val="1484781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587</Words>
  <Application>Microsoft Macintosh PowerPoint</Application>
  <PresentationFormat>On-screen Show (4:3)</PresentationFormat>
  <Paragraphs>103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Entrepreneurial Skills and Careers</vt:lpstr>
      <vt:lpstr>Need for Entrepreneurial Skills</vt:lpstr>
      <vt:lpstr>Entrepreneurship can be risky…</vt:lpstr>
      <vt:lpstr> Taking a Calculated Risk </vt:lpstr>
      <vt:lpstr>Financial Rewards</vt:lpstr>
      <vt:lpstr>Non-financial Rewards</vt:lpstr>
      <vt:lpstr>Find a “need” (opportunity) and figure out how to meet it</vt:lpstr>
      <vt:lpstr>Find a “want” (opportunity) and figure out how to meet it</vt:lpstr>
      <vt:lpstr>Most entrepreneurs are good at what they do, BUT they don’t know how to plan for and operate a small business </vt:lpstr>
      <vt:lpstr>Why should students care about entrepreneur education?</vt:lpstr>
      <vt:lpstr>Why should parents care about entrepreneurship education?</vt:lpstr>
      <vt:lpstr>Skills for a lifetime…</vt:lpstr>
      <vt:lpstr>PowerPoint Presentation</vt:lpstr>
    </vt:vector>
  </TitlesOfParts>
  <Manager/>
  <Company>UMLF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and Careers</dc:title>
  <dc:subject/>
  <dc:creator>Kathy Ricci</dc:creator>
  <cp:keywords/>
  <dc:description/>
  <cp:lastModifiedBy>Dustin Dayley</cp:lastModifiedBy>
  <cp:revision>33</cp:revision>
  <dcterms:created xsi:type="dcterms:W3CDTF">2013-07-29T16:45:05Z</dcterms:created>
  <dcterms:modified xsi:type="dcterms:W3CDTF">2013-08-29T17:26:20Z</dcterms:modified>
  <cp:category/>
</cp:coreProperties>
</file>